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trictFirstAndLastChars="0" saveSubsetFonts="1" autoCompressPictures="0">
  <p:sldMasterIdLst>
    <p:sldMasterId id="2147483664" r:id="rId1"/>
    <p:sldMasterId id="2147484072" r:id="rId2"/>
  </p:sldMasterIdLst>
  <p:notesMasterIdLst>
    <p:notesMasterId r:id="rId79"/>
  </p:notesMasterIdLst>
  <p:handoutMasterIdLst>
    <p:handoutMasterId r:id="rId80"/>
  </p:handoutMasterIdLst>
  <p:sldIdLst>
    <p:sldId id="330" r:id="rId3"/>
    <p:sldId id="436" r:id="rId4"/>
    <p:sldId id="347" r:id="rId5"/>
    <p:sldId id="348" r:id="rId6"/>
    <p:sldId id="417" r:id="rId7"/>
    <p:sldId id="349" r:id="rId8"/>
    <p:sldId id="350" r:id="rId9"/>
    <p:sldId id="411" r:id="rId10"/>
    <p:sldId id="352" r:id="rId11"/>
    <p:sldId id="353" r:id="rId12"/>
    <p:sldId id="354" r:id="rId13"/>
    <p:sldId id="421" r:id="rId14"/>
    <p:sldId id="356" r:id="rId15"/>
    <p:sldId id="357" r:id="rId16"/>
    <p:sldId id="358" r:id="rId17"/>
    <p:sldId id="360" r:id="rId18"/>
    <p:sldId id="359" r:id="rId19"/>
    <p:sldId id="413" r:id="rId20"/>
    <p:sldId id="420" r:id="rId21"/>
    <p:sldId id="361" r:id="rId22"/>
    <p:sldId id="419" r:id="rId23"/>
    <p:sldId id="422" r:id="rId24"/>
    <p:sldId id="423" r:id="rId25"/>
    <p:sldId id="363" r:id="rId26"/>
    <p:sldId id="393" r:id="rId27"/>
    <p:sldId id="364" r:id="rId28"/>
    <p:sldId id="408" r:id="rId29"/>
    <p:sldId id="404" r:id="rId30"/>
    <p:sldId id="403" r:id="rId31"/>
    <p:sldId id="375" r:id="rId32"/>
    <p:sldId id="426" r:id="rId33"/>
    <p:sldId id="427" r:id="rId34"/>
    <p:sldId id="374" r:id="rId35"/>
    <p:sldId id="429" r:id="rId36"/>
    <p:sldId id="430" r:id="rId37"/>
    <p:sldId id="376" r:id="rId38"/>
    <p:sldId id="377" r:id="rId39"/>
    <p:sldId id="378" r:id="rId40"/>
    <p:sldId id="379" r:id="rId41"/>
    <p:sldId id="380" r:id="rId42"/>
    <p:sldId id="381" r:id="rId43"/>
    <p:sldId id="366" r:id="rId44"/>
    <p:sldId id="435" r:id="rId45"/>
    <p:sldId id="407" r:id="rId46"/>
    <p:sldId id="384" r:id="rId47"/>
    <p:sldId id="385" r:id="rId48"/>
    <p:sldId id="391" r:id="rId49"/>
    <p:sldId id="409" r:id="rId50"/>
    <p:sldId id="400" r:id="rId51"/>
    <p:sldId id="434" r:id="rId52"/>
    <p:sldId id="424" r:id="rId53"/>
    <p:sldId id="367" r:id="rId54"/>
    <p:sldId id="369" r:id="rId55"/>
    <p:sldId id="370" r:id="rId56"/>
    <p:sldId id="414" r:id="rId57"/>
    <p:sldId id="371" r:id="rId58"/>
    <p:sldId id="372" r:id="rId59"/>
    <p:sldId id="416" r:id="rId60"/>
    <p:sldId id="425" r:id="rId61"/>
    <p:sldId id="386" r:id="rId62"/>
    <p:sldId id="432" r:id="rId63"/>
    <p:sldId id="398" r:id="rId64"/>
    <p:sldId id="389" r:id="rId65"/>
    <p:sldId id="390" r:id="rId66"/>
    <p:sldId id="401" r:id="rId67"/>
    <p:sldId id="431" r:id="rId68"/>
    <p:sldId id="402" r:id="rId69"/>
    <p:sldId id="387" r:id="rId70"/>
    <p:sldId id="392" r:id="rId71"/>
    <p:sldId id="412" r:id="rId72"/>
    <p:sldId id="331" r:id="rId73"/>
    <p:sldId id="394" r:id="rId74"/>
    <p:sldId id="395" r:id="rId75"/>
    <p:sldId id="396" r:id="rId76"/>
    <p:sldId id="355" r:id="rId77"/>
    <p:sldId id="382" r:id="rId78"/>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33" autoAdjust="0"/>
    <p:restoredTop sz="94667"/>
  </p:normalViewPr>
  <p:slideViewPr>
    <p:cSldViewPr snapToGrid="0">
      <p:cViewPr varScale="1">
        <p:scale>
          <a:sx n="69" d="100"/>
          <a:sy n="69" d="100"/>
        </p:scale>
        <p:origin x="1308" y="66"/>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9668"/>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notesMaster" Target="notesMasters/notesMaster1.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handoutMaster" Target="handoutMasters/handoutMaster1.xml"/><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commentAuthors" Target="commentAuthor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61" Type="http://schemas.openxmlformats.org/officeDocument/2006/relationships/slide" Target="slides/slide59.xml"/><Relationship Id="rId8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7.jpeg>
</file>

<file path=ppt/media/image18.jpeg>
</file>

<file path=ppt/media/image19.jpeg>
</file>

<file path=ppt/media/image2.jpeg>
</file>

<file path=ppt/media/image20.jpeg>
</file>

<file path=ppt/media/image21.png>
</file>

<file path=ppt/media/image3.jpeg>
</file>

<file path=ppt/media/image4.jpeg>
</file>

<file path=ppt/media/image5.jpeg>
</file>

<file path=ppt/media/image6.jpe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0</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990043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a:ln/>
        </p:spPr>
      </p:sp>
      <p:sp>
        <p:nvSpPr>
          <p:cNvPr id="2253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smtClean="0">
              <a:latin typeface="Times New Roman" panose="02020603050405020304" pitchFamily="18" charset="0"/>
              <a:ea typeface="ＭＳ Ｐゴシック" panose="020B0600070205080204" pitchFamily="34" charset="-128"/>
            </a:endParaRPr>
          </a:p>
        </p:txBody>
      </p:sp>
      <p:sp>
        <p:nvSpPr>
          <p:cNvPr id="2253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5200">
              <a:defRPr>
                <a:solidFill>
                  <a:schemeClr val="tx1"/>
                </a:solidFill>
                <a:latin typeface="Verdana" panose="020B0604030504040204" pitchFamily="34" charset="0"/>
                <a:ea typeface="ＭＳ Ｐゴシック" panose="020B0600070205080204" pitchFamily="34" charset="-128"/>
              </a:defRPr>
            </a:lvl1pPr>
            <a:lvl2pPr marL="742950" indent="-285750" defTabSz="965200">
              <a:defRPr>
                <a:solidFill>
                  <a:schemeClr val="tx1"/>
                </a:solidFill>
                <a:latin typeface="Verdana" panose="020B0604030504040204" pitchFamily="34" charset="0"/>
                <a:ea typeface="ＭＳ Ｐゴシック" panose="020B0600070205080204" pitchFamily="34" charset="-128"/>
              </a:defRPr>
            </a:lvl2pPr>
            <a:lvl3pPr marL="1143000" indent="-228600" defTabSz="965200">
              <a:defRPr>
                <a:solidFill>
                  <a:schemeClr val="tx1"/>
                </a:solidFill>
                <a:latin typeface="Verdana" panose="020B0604030504040204" pitchFamily="34" charset="0"/>
                <a:ea typeface="ＭＳ Ｐゴシック" panose="020B0600070205080204" pitchFamily="34" charset="-128"/>
              </a:defRPr>
            </a:lvl3pPr>
            <a:lvl4pPr marL="1600200" indent="-228600" defTabSz="965200">
              <a:defRPr>
                <a:solidFill>
                  <a:schemeClr val="tx1"/>
                </a:solidFill>
                <a:latin typeface="Verdana" panose="020B0604030504040204" pitchFamily="34" charset="0"/>
                <a:ea typeface="ＭＳ Ｐゴシック" panose="020B0600070205080204" pitchFamily="34" charset="-128"/>
              </a:defRPr>
            </a:lvl4pPr>
            <a:lvl5pPr marL="2057400" indent="-228600" defTabSz="965200">
              <a:defRPr>
                <a:solidFill>
                  <a:schemeClr val="tx1"/>
                </a:solidFill>
                <a:latin typeface="Verdana" panose="020B0604030504040204" pitchFamily="34" charset="0"/>
                <a:ea typeface="ＭＳ Ｐゴシック" panose="020B0600070205080204" pitchFamily="34" charset="-128"/>
              </a:defRPr>
            </a:lvl5pPr>
            <a:lvl6pPr marL="2514600" indent="-228600" defTabSz="9652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6pPr>
            <a:lvl7pPr marL="2971800" indent="-228600" defTabSz="9652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7pPr>
            <a:lvl8pPr marL="3429000" indent="-228600" defTabSz="9652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8pPr>
            <a:lvl9pPr marL="3886200" indent="-228600" defTabSz="9652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9pPr>
          </a:lstStyle>
          <a:p>
            <a:pPr marL="0" marR="0" lvl="0" indent="0" algn="r" defTabSz="965200" rtl="0" eaLnBrk="0" fontAlgn="base" latinLnBrk="0" hangingPunct="0">
              <a:lnSpc>
                <a:spcPct val="100000"/>
              </a:lnSpc>
              <a:spcBef>
                <a:spcPct val="0"/>
              </a:spcBef>
              <a:spcAft>
                <a:spcPct val="0"/>
              </a:spcAft>
              <a:buClrTx/>
              <a:buSzTx/>
              <a:buFontTx/>
              <a:buNone/>
              <a:tabLst/>
              <a:defRPr/>
            </a:pPr>
            <a:fld id="{5AEA9A87-D43C-494E-9536-2E067C610143}" type="slidenum">
              <a:rPr kumimoji="0" lang="en-US" altLang="en-US" sz="1300" b="0" i="0" u="none" strike="noStrike" kern="1200" cap="none" spc="0" normalizeH="0" baseline="0" noProof="0" smtClean="0">
                <a:ln>
                  <a:noFill/>
                </a:ln>
                <a:solidFill>
                  <a:srgbClr val="000000"/>
                </a:solidFill>
                <a:effectLst/>
                <a:uLnTx/>
                <a:uFillTx/>
                <a:latin typeface="Times New Roman" panose="02020603050405020304" pitchFamily="18" charset="0"/>
                <a:ea typeface="ＭＳ Ｐゴシック" panose="020B0600070205080204" pitchFamily="34" charset="-128"/>
                <a:cs typeface="+mn-cs"/>
              </a:rPr>
              <a:pPr marL="0" marR="0" lvl="0" indent="0" algn="r" defTabSz="965200" rtl="0" eaLnBrk="0" fontAlgn="base" latinLnBrk="0" hangingPunct="0">
                <a:lnSpc>
                  <a:spcPct val="100000"/>
                </a:lnSpc>
                <a:spcBef>
                  <a:spcPct val="0"/>
                </a:spcBef>
                <a:spcAft>
                  <a:spcPct val="0"/>
                </a:spcAft>
                <a:buClrTx/>
                <a:buSzTx/>
                <a:buFontTx/>
                <a:buNone/>
                <a:tabLst/>
                <a:defRPr/>
              </a:pPr>
              <a:t>1</a:t>
            </a:fld>
            <a:endParaRPr kumimoji="0" lang="en-US" altLang="en-US" sz="1300" b="0" i="0" u="none" strike="noStrike" kern="1200" cap="none" spc="0" normalizeH="0" baseline="0" noProof="0" smtClean="0">
              <a:ln>
                <a:noFill/>
              </a:ln>
              <a:solidFill>
                <a:srgbClr val="000000"/>
              </a:solidFill>
              <a:effectLst/>
              <a:uLnTx/>
              <a:uFillTx/>
              <a:latin typeface="Times New Roman" panose="02020603050405020304" pitchFamily="18" charset="0"/>
              <a:ea typeface="ＭＳ Ｐゴシック" panose="020B0600070205080204" pitchFamily="34" charset="-128"/>
              <a:cs typeface="+mn-cs"/>
            </a:endParaRPr>
          </a:p>
        </p:txBody>
      </p:sp>
    </p:spTree>
    <p:extLst>
      <p:ext uri="{BB962C8B-B14F-4D97-AF65-F5344CB8AC3E}">
        <p14:creationId xmlns:p14="http://schemas.microsoft.com/office/powerpoint/2010/main" val="24269112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722525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156805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415427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314163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8793471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70</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6509321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0831996E-9F0F-42C3-A9F5-3C7179970A39}" type="datetime1">
              <a:rPr lang="en-US" altLang="en-US"/>
              <a:pPr>
                <a:defRPr/>
              </a:pPr>
              <a:t>7/31/2020</a:t>
            </a:fld>
            <a:endParaRPr lang="en-US" altLang="en-US"/>
          </a:p>
        </p:txBody>
      </p:sp>
      <p:sp>
        <p:nvSpPr>
          <p:cNvPr id="5" name="Slide Number Placeholder 5"/>
          <p:cNvSpPr>
            <a:spLocks noGrp="1"/>
          </p:cNvSpPr>
          <p:nvPr>
            <p:ph type="sldNum" sz="quarter" idx="11"/>
          </p:nvPr>
        </p:nvSpPr>
        <p:spPr/>
        <p:txBody>
          <a:bodyPr/>
          <a:lstStyle>
            <a:lvl1pPr>
              <a:defRPr/>
            </a:lvl1pPr>
          </a:lstStyle>
          <a:p>
            <a:fld id="{25749BC9-424E-47E8-8FDA-D0699DA88B79}" type="slidenum">
              <a:rPr lang="en-US" altLang="en-US"/>
              <a:pPr/>
              <a:t>‹#›</a:t>
            </a:fld>
            <a:endParaRPr lang="en-US" altLang="en-US"/>
          </a:p>
        </p:txBody>
      </p:sp>
      <p:sp>
        <p:nvSpPr>
          <p:cNvPr id="6" name="Footer Placeholder 8"/>
          <p:cNvSpPr>
            <a:spLocks noGrp="1"/>
          </p:cNvSpPr>
          <p:nvPr>
            <p:ph type="ftr" sz="quarter" idx="12"/>
          </p:nvPr>
        </p:nvSpPr>
        <p:spPr/>
        <p:txBody>
          <a:bodyPr/>
          <a:lstStyle>
            <a:lvl1pPr>
              <a:defRPr/>
            </a:lvl1pPr>
          </a:lstStyle>
          <a:p>
            <a:pPr>
              <a:defRPr/>
            </a:pPr>
            <a:r>
              <a:rPr lang="en-US"/>
              <a:t>502047 – About this course</a:t>
            </a:r>
            <a:endParaRPr lang="en-US" dirty="0"/>
          </a:p>
        </p:txBody>
      </p:sp>
    </p:spTree>
    <p:extLst>
      <p:ext uri="{BB962C8B-B14F-4D97-AF65-F5344CB8AC3E}">
        <p14:creationId xmlns:p14="http://schemas.microsoft.com/office/powerpoint/2010/main" val="41737778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3100" y="168676"/>
            <a:ext cx="6743700" cy="1201337"/>
          </a:xfrm>
        </p:spPr>
        <p:txBody>
          <a:bodyPr/>
          <a:lstStyle>
            <a:lvl1pPr>
              <a:defRPr>
                <a:latin typeface="Arial" panose="020B0604020202020204" pitchFamily="34" charset="0"/>
                <a:cs typeface="Arial" panose="020B0604020202020204" pitchFamily="34" charset="0"/>
              </a:defRPr>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7DB236D5-E197-4FDE-8E35-67630B82C9D2}" type="datetime1">
              <a:rPr lang="en-US" altLang="en-US"/>
              <a:pPr>
                <a:defRPr/>
              </a:pPr>
              <a:t>7/31/2020</a:t>
            </a:fld>
            <a:endParaRPr lang="en-US" altLang="en-US"/>
          </a:p>
        </p:txBody>
      </p:sp>
      <p:sp>
        <p:nvSpPr>
          <p:cNvPr id="5" name="Slide Number Placeholder 5"/>
          <p:cNvSpPr>
            <a:spLocks noGrp="1"/>
          </p:cNvSpPr>
          <p:nvPr>
            <p:ph type="sldNum" sz="quarter" idx="11"/>
          </p:nvPr>
        </p:nvSpPr>
        <p:spPr/>
        <p:txBody>
          <a:bodyPr/>
          <a:lstStyle>
            <a:lvl1pPr>
              <a:defRPr/>
            </a:lvl1pPr>
          </a:lstStyle>
          <a:p>
            <a:fld id="{EBC84266-53A6-4827-941E-1BF675F039DB}" type="slidenum">
              <a:rPr lang="en-US" altLang="en-US"/>
              <a:pPr/>
              <a:t>‹#›</a:t>
            </a:fld>
            <a:endParaRPr lang="en-US" altLang="en-US"/>
          </a:p>
        </p:txBody>
      </p:sp>
      <p:sp>
        <p:nvSpPr>
          <p:cNvPr id="6" name="Footer Placeholder 8"/>
          <p:cNvSpPr>
            <a:spLocks noGrp="1"/>
          </p:cNvSpPr>
          <p:nvPr>
            <p:ph type="ftr" sz="quarter" idx="12"/>
          </p:nvPr>
        </p:nvSpPr>
        <p:spPr/>
        <p:txBody>
          <a:bodyPr/>
          <a:lstStyle>
            <a:lvl1pPr>
              <a:defRPr/>
            </a:lvl1pPr>
          </a:lstStyle>
          <a:p>
            <a:pPr>
              <a:defRPr/>
            </a:pPr>
            <a:r>
              <a:rPr lang="en-US"/>
              <a:t>502047 – Welcome</a:t>
            </a:r>
            <a:endParaRPr lang="en-US" dirty="0"/>
          </a:p>
        </p:txBody>
      </p:sp>
    </p:spTree>
    <p:extLst>
      <p:ext uri="{BB962C8B-B14F-4D97-AF65-F5344CB8AC3E}">
        <p14:creationId xmlns:p14="http://schemas.microsoft.com/office/powerpoint/2010/main" val="24023997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A7151C4D-8CEB-4831-BAC2-97C93A082711}" type="datetime1">
              <a:rPr lang="en-US" altLang="en-US"/>
              <a:pPr>
                <a:defRPr/>
              </a:pPr>
              <a:t>7/31/2020</a:t>
            </a:fld>
            <a:endParaRPr lang="en-US" altLang="en-US"/>
          </a:p>
        </p:txBody>
      </p:sp>
      <p:sp>
        <p:nvSpPr>
          <p:cNvPr id="5" name="Footer Placeholder 4"/>
          <p:cNvSpPr>
            <a:spLocks noGrp="1"/>
          </p:cNvSpPr>
          <p:nvPr>
            <p:ph type="ftr" sz="quarter" idx="11"/>
          </p:nvPr>
        </p:nvSpPr>
        <p:spPr/>
        <p:txBody>
          <a:bodyPr/>
          <a:lstStyle>
            <a:lvl1pPr>
              <a:defRPr/>
            </a:lvl1pPr>
          </a:lstStyle>
          <a:p>
            <a:pPr>
              <a:defRPr/>
            </a:pPr>
            <a:r>
              <a:rPr lang="en-US"/>
              <a:t>502047 – Welcome</a:t>
            </a:r>
            <a:endParaRPr lang="en-US" dirty="0"/>
          </a:p>
        </p:txBody>
      </p:sp>
      <p:sp>
        <p:nvSpPr>
          <p:cNvPr id="6" name="Slide Number Placeholder 5"/>
          <p:cNvSpPr>
            <a:spLocks noGrp="1"/>
          </p:cNvSpPr>
          <p:nvPr>
            <p:ph type="sldNum" sz="quarter" idx="12"/>
          </p:nvPr>
        </p:nvSpPr>
        <p:spPr/>
        <p:txBody>
          <a:bodyPr/>
          <a:lstStyle>
            <a:lvl1pPr>
              <a:defRPr/>
            </a:lvl1pPr>
          </a:lstStyle>
          <a:p>
            <a:fld id="{6A251030-7C7C-4BC4-AB75-EAA9FA9AA248}" type="slidenum">
              <a:rPr lang="en-US" altLang="en-US"/>
              <a:pPr/>
              <a:t>‹#›</a:t>
            </a:fld>
            <a:endParaRPr lang="en-US" altLang="en-US"/>
          </a:p>
        </p:txBody>
      </p:sp>
    </p:spTree>
    <p:extLst>
      <p:ext uri="{BB962C8B-B14F-4D97-AF65-F5344CB8AC3E}">
        <p14:creationId xmlns:p14="http://schemas.microsoft.com/office/powerpoint/2010/main" val="4950153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BC7EAEF8-A79F-48F3-97BC-34E900A2E25D}" type="datetime1">
              <a:rPr lang="en-US" altLang="en-US"/>
              <a:pPr>
                <a:defRPr/>
              </a:pPr>
              <a:t>7/31/2020</a:t>
            </a:fld>
            <a:endParaRPr lang="en-US" altLang="en-US"/>
          </a:p>
        </p:txBody>
      </p:sp>
      <p:sp>
        <p:nvSpPr>
          <p:cNvPr id="6"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7" name="Slide Number Placeholder 5"/>
          <p:cNvSpPr>
            <a:spLocks noGrp="1"/>
          </p:cNvSpPr>
          <p:nvPr>
            <p:ph type="sldNum" sz="quarter" idx="12"/>
          </p:nvPr>
        </p:nvSpPr>
        <p:spPr/>
        <p:txBody>
          <a:bodyPr/>
          <a:lstStyle>
            <a:lvl1pPr>
              <a:defRPr/>
            </a:lvl1pPr>
          </a:lstStyle>
          <a:p>
            <a:fld id="{7893C35E-C2F3-464D-8FDB-09A047883412}" type="slidenum">
              <a:rPr lang="en-US" altLang="en-US"/>
              <a:pPr/>
              <a:t>‹#›</a:t>
            </a:fld>
            <a:endParaRPr lang="en-US" altLang="en-US"/>
          </a:p>
        </p:txBody>
      </p:sp>
    </p:spTree>
    <p:extLst>
      <p:ext uri="{BB962C8B-B14F-4D97-AF65-F5344CB8AC3E}">
        <p14:creationId xmlns:p14="http://schemas.microsoft.com/office/powerpoint/2010/main" val="10956316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D89397B4-FE50-432B-A1BC-EFDDDED7FD0B}" type="datetime1">
              <a:rPr lang="en-US" altLang="en-US"/>
              <a:pPr>
                <a:defRPr/>
              </a:pPr>
              <a:t>7/31/2020</a:t>
            </a:fld>
            <a:endParaRPr lang="en-US" altLang="en-US"/>
          </a:p>
        </p:txBody>
      </p:sp>
      <p:sp>
        <p:nvSpPr>
          <p:cNvPr id="8"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9" name="Slide Number Placeholder 5"/>
          <p:cNvSpPr>
            <a:spLocks noGrp="1"/>
          </p:cNvSpPr>
          <p:nvPr>
            <p:ph type="sldNum" sz="quarter" idx="12"/>
          </p:nvPr>
        </p:nvSpPr>
        <p:spPr/>
        <p:txBody>
          <a:bodyPr/>
          <a:lstStyle>
            <a:lvl1pPr>
              <a:defRPr/>
            </a:lvl1pPr>
          </a:lstStyle>
          <a:p>
            <a:fld id="{F850666D-691C-44E5-8070-1C9A8AB135B4}" type="slidenum">
              <a:rPr lang="en-US" altLang="en-US"/>
              <a:pPr/>
              <a:t>‹#›</a:t>
            </a:fld>
            <a:endParaRPr lang="en-US" altLang="en-US"/>
          </a:p>
        </p:txBody>
      </p:sp>
    </p:spTree>
    <p:extLst>
      <p:ext uri="{BB962C8B-B14F-4D97-AF65-F5344CB8AC3E}">
        <p14:creationId xmlns:p14="http://schemas.microsoft.com/office/powerpoint/2010/main" val="42239209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5F785246-EA50-473E-9068-73894A5535CE}" type="datetime1">
              <a:rPr lang="en-US" altLang="en-US"/>
              <a:pPr>
                <a:defRPr/>
              </a:pPr>
              <a:t>7/31/2020</a:t>
            </a:fld>
            <a:endParaRPr lang="en-US" altLang="en-US"/>
          </a:p>
        </p:txBody>
      </p:sp>
      <p:sp>
        <p:nvSpPr>
          <p:cNvPr id="4"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5" name="Slide Number Placeholder 5"/>
          <p:cNvSpPr>
            <a:spLocks noGrp="1"/>
          </p:cNvSpPr>
          <p:nvPr>
            <p:ph type="sldNum" sz="quarter" idx="12"/>
          </p:nvPr>
        </p:nvSpPr>
        <p:spPr/>
        <p:txBody>
          <a:bodyPr/>
          <a:lstStyle>
            <a:lvl1pPr>
              <a:defRPr/>
            </a:lvl1pPr>
          </a:lstStyle>
          <a:p>
            <a:fld id="{2D462827-AECE-43B5-8E15-362826D27963}" type="slidenum">
              <a:rPr lang="en-US" altLang="en-US"/>
              <a:pPr/>
              <a:t>‹#›</a:t>
            </a:fld>
            <a:endParaRPr lang="en-US" altLang="en-US"/>
          </a:p>
        </p:txBody>
      </p:sp>
    </p:spTree>
    <p:extLst>
      <p:ext uri="{BB962C8B-B14F-4D97-AF65-F5344CB8AC3E}">
        <p14:creationId xmlns:p14="http://schemas.microsoft.com/office/powerpoint/2010/main" val="13007910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64F847EC-1A73-4F81-9DD9-36511A27F8F7}" type="datetime1">
              <a:rPr lang="en-US" altLang="en-US"/>
              <a:pPr>
                <a:defRPr/>
              </a:pPr>
              <a:t>7/31/2020</a:t>
            </a:fld>
            <a:endParaRPr lang="en-US" altLang="en-US"/>
          </a:p>
        </p:txBody>
      </p:sp>
      <p:sp>
        <p:nvSpPr>
          <p:cNvPr id="3"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4" name="Slide Number Placeholder 5"/>
          <p:cNvSpPr>
            <a:spLocks noGrp="1"/>
          </p:cNvSpPr>
          <p:nvPr>
            <p:ph type="sldNum" sz="quarter" idx="12"/>
          </p:nvPr>
        </p:nvSpPr>
        <p:spPr/>
        <p:txBody>
          <a:bodyPr/>
          <a:lstStyle>
            <a:lvl1pPr>
              <a:defRPr/>
            </a:lvl1pPr>
          </a:lstStyle>
          <a:p>
            <a:fld id="{FE31680B-D404-436B-8E32-78660050C274}" type="slidenum">
              <a:rPr lang="en-US" altLang="en-US"/>
              <a:pPr/>
              <a:t>‹#›</a:t>
            </a:fld>
            <a:endParaRPr lang="en-US" altLang="en-US"/>
          </a:p>
        </p:txBody>
      </p:sp>
    </p:spTree>
    <p:extLst>
      <p:ext uri="{BB962C8B-B14F-4D97-AF65-F5344CB8AC3E}">
        <p14:creationId xmlns:p14="http://schemas.microsoft.com/office/powerpoint/2010/main" val="25705482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903AC71B-6E07-4F8E-BC79-F396C85BF371}" type="datetime1">
              <a:rPr lang="en-US" altLang="en-US"/>
              <a:pPr>
                <a:defRPr/>
              </a:pPr>
              <a:t>7/31/2020</a:t>
            </a:fld>
            <a:endParaRPr lang="en-US" altLang="en-US"/>
          </a:p>
        </p:txBody>
      </p:sp>
      <p:sp>
        <p:nvSpPr>
          <p:cNvPr id="6"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7" name="Slide Number Placeholder 5"/>
          <p:cNvSpPr>
            <a:spLocks noGrp="1"/>
          </p:cNvSpPr>
          <p:nvPr>
            <p:ph type="sldNum" sz="quarter" idx="12"/>
          </p:nvPr>
        </p:nvSpPr>
        <p:spPr/>
        <p:txBody>
          <a:bodyPr/>
          <a:lstStyle>
            <a:lvl1pPr>
              <a:defRPr/>
            </a:lvl1pPr>
          </a:lstStyle>
          <a:p>
            <a:fld id="{5CA66B29-477E-476A-9819-CC74DAC11ADE}" type="slidenum">
              <a:rPr lang="en-US" altLang="en-US"/>
              <a:pPr/>
              <a:t>‹#›</a:t>
            </a:fld>
            <a:endParaRPr lang="en-US" altLang="en-US"/>
          </a:p>
        </p:txBody>
      </p:sp>
    </p:spTree>
    <p:extLst>
      <p:ext uri="{BB962C8B-B14F-4D97-AF65-F5344CB8AC3E}">
        <p14:creationId xmlns:p14="http://schemas.microsoft.com/office/powerpoint/2010/main" val="2681875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07F4E29E-ABAE-497E-9323-51F2135538E8}" type="datetime1">
              <a:rPr lang="en-US" altLang="en-US"/>
              <a:pPr>
                <a:defRPr/>
              </a:pPr>
              <a:t>7/31/2020</a:t>
            </a:fld>
            <a:endParaRPr lang="en-US" altLang="en-US"/>
          </a:p>
        </p:txBody>
      </p:sp>
      <p:sp>
        <p:nvSpPr>
          <p:cNvPr id="6"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7" name="Slide Number Placeholder 5"/>
          <p:cNvSpPr>
            <a:spLocks noGrp="1"/>
          </p:cNvSpPr>
          <p:nvPr>
            <p:ph type="sldNum" sz="quarter" idx="12"/>
          </p:nvPr>
        </p:nvSpPr>
        <p:spPr/>
        <p:txBody>
          <a:bodyPr/>
          <a:lstStyle>
            <a:lvl1pPr>
              <a:defRPr/>
            </a:lvl1pPr>
          </a:lstStyle>
          <a:p>
            <a:fld id="{EF5A671F-079A-4B20-9705-31891BF2215D}" type="slidenum">
              <a:rPr lang="en-US" altLang="en-US"/>
              <a:pPr/>
              <a:t>‹#›</a:t>
            </a:fld>
            <a:endParaRPr lang="en-US" altLang="en-US"/>
          </a:p>
        </p:txBody>
      </p:sp>
    </p:spTree>
    <p:extLst>
      <p:ext uri="{BB962C8B-B14F-4D97-AF65-F5344CB8AC3E}">
        <p14:creationId xmlns:p14="http://schemas.microsoft.com/office/powerpoint/2010/main" val="25308696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7128C164-57AD-4018-862C-6CB1E6F0F05C}" type="datetime1">
              <a:rPr lang="en-US" altLang="en-US"/>
              <a:pPr>
                <a:defRPr/>
              </a:pPr>
              <a:t>7/31/2020</a:t>
            </a:fld>
            <a:endParaRPr lang="en-US" altLang="en-US"/>
          </a:p>
        </p:txBody>
      </p:sp>
      <p:sp>
        <p:nvSpPr>
          <p:cNvPr id="5"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6" name="Slide Number Placeholder 5"/>
          <p:cNvSpPr>
            <a:spLocks noGrp="1"/>
          </p:cNvSpPr>
          <p:nvPr>
            <p:ph type="sldNum" sz="quarter" idx="12"/>
          </p:nvPr>
        </p:nvSpPr>
        <p:spPr/>
        <p:txBody>
          <a:bodyPr/>
          <a:lstStyle>
            <a:lvl1pPr>
              <a:defRPr/>
            </a:lvl1pPr>
          </a:lstStyle>
          <a:p>
            <a:fld id="{D833CF59-DEC2-4913-9E25-40B8C70E1A02}" type="slidenum">
              <a:rPr lang="en-US" altLang="en-US"/>
              <a:pPr/>
              <a:t>‹#›</a:t>
            </a:fld>
            <a:endParaRPr lang="en-US" altLang="en-US"/>
          </a:p>
        </p:txBody>
      </p:sp>
    </p:spTree>
    <p:extLst>
      <p:ext uri="{BB962C8B-B14F-4D97-AF65-F5344CB8AC3E}">
        <p14:creationId xmlns:p14="http://schemas.microsoft.com/office/powerpoint/2010/main" val="9293723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2265E301-7D40-4F6F-A893-DBD132BE28ED}" type="datetime1">
              <a:rPr lang="en-US" altLang="en-US"/>
              <a:pPr>
                <a:defRPr/>
              </a:pPr>
              <a:t>7/31/2020</a:t>
            </a:fld>
            <a:endParaRPr lang="en-US" altLang="en-US"/>
          </a:p>
        </p:txBody>
      </p:sp>
      <p:sp>
        <p:nvSpPr>
          <p:cNvPr id="5" name="Footer Placeholder 4"/>
          <p:cNvSpPr>
            <a:spLocks noGrp="1"/>
          </p:cNvSpPr>
          <p:nvPr>
            <p:ph type="ftr" sz="quarter" idx="11"/>
          </p:nvPr>
        </p:nvSpPr>
        <p:spPr/>
        <p:txBody>
          <a:bodyPr/>
          <a:lstStyle>
            <a:lvl1pPr>
              <a:defRPr/>
            </a:lvl1pPr>
          </a:lstStyle>
          <a:p>
            <a:pPr>
              <a:defRPr/>
            </a:pPr>
            <a:r>
              <a:rPr lang="en-US"/>
              <a:t>502047 – About this course</a:t>
            </a:r>
          </a:p>
        </p:txBody>
      </p:sp>
      <p:sp>
        <p:nvSpPr>
          <p:cNvPr id="6" name="Slide Number Placeholder 5"/>
          <p:cNvSpPr>
            <a:spLocks noGrp="1"/>
          </p:cNvSpPr>
          <p:nvPr>
            <p:ph type="sldNum" sz="quarter" idx="12"/>
          </p:nvPr>
        </p:nvSpPr>
        <p:spPr/>
        <p:txBody>
          <a:bodyPr/>
          <a:lstStyle>
            <a:lvl1pPr>
              <a:defRPr/>
            </a:lvl1pPr>
          </a:lstStyle>
          <a:p>
            <a:fld id="{6C19D079-1E98-401A-853E-ECB1F0798F2C}" type="slidenum">
              <a:rPr lang="en-US" altLang="en-US"/>
              <a:pPr/>
              <a:t>‹#›</a:t>
            </a:fld>
            <a:endParaRPr lang="en-US" altLang="en-US"/>
          </a:p>
        </p:txBody>
      </p:sp>
    </p:spTree>
    <p:extLst>
      <p:ext uri="{BB962C8B-B14F-4D97-AF65-F5344CB8AC3E}">
        <p14:creationId xmlns:p14="http://schemas.microsoft.com/office/powerpoint/2010/main" val="17099588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4172143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4.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943100" y="274638"/>
            <a:ext cx="67437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defRPr>
            </a:lvl1pPr>
          </a:lstStyle>
          <a:p>
            <a:pPr>
              <a:defRPr/>
            </a:pPr>
            <a:fld id="{1008F76A-1518-4C20-A518-9EEADD1E9C6B}" type="datetime1">
              <a:rPr lang="en-US" altLang="en-US"/>
              <a:pPr>
                <a:defRPr/>
              </a:pPr>
              <a:t>7/31/2020</a:t>
            </a:fld>
            <a:endParaRPr lang="en-US" alt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Verdana" panose="020B0604030504040204" pitchFamily="34" charset="0"/>
                <a:ea typeface="MS PGothic" pitchFamily="34" charset="-128"/>
              </a:defRPr>
            </a:lvl1pPr>
          </a:lstStyle>
          <a:p>
            <a:pPr>
              <a:defRPr/>
            </a:pPr>
            <a:r>
              <a:rPr lang="en-US"/>
              <a:t>502047 – About this course</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565653B6-218D-4DA2-88DE-D35848E65ADB}" type="slidenum">
              <a:rPr lang="en-US" altLang="en-US"/>
              <a:pPr/>
              <a:t>‹#›</a:t>
            </a:fld>
            <a:endParaRPr lang="en-US" altLang="en-US"/>
          </a:p>
        </p:txBody>
      </p:sp>
      <p:grpSp>
        <p:nvGrpSpPr>
          <p:cNvPr id="1031" name="Group 4"/>
          <p:cNvGrpSpPr>
            <a:grpSpLocks/>
          </p:cNvGrpSpPr>
          <p:nvPr userDrawn="1"/>
        </p:nvGrpSpPr>
        <p:grpSpPr bwMode="auto">
          <a:xfrm>
            <a:off x="368300" y="50800"/>
            <a:ext cx="8394700" cy="1333500"/>
            <a:chOff x="0" y="0"/>
            <a:chExt cx="5520" cy="960"/>
          </a:xfrm>
        </p:grpSpPr>
        <p:cxnSp>
          <p:nvCxnSpPr>
            <p:cNvPr id="8" name="Straight Connector 7"/>
            <p:cNvCxnSpPr>
              <a:cxnSpLocks noChangeShapeType="1"/>
            </p:cNvCxnSpPr>
            <p:nvPr/>
          </p:nvCxnSpPr>
          <p:spPr bwMode="auto">
            <a:xfrm>
              <a:off x="672" y="816"/>
              <a:ext cx="4848" cy="1"/>
            </a:xfrm>
            <a:prstGeom prst="line">
              <a:avLst/>
            </a:prstGeom>
            <a:noFill/>
            <a:ln w="38100">
              <a:solidFill>
                <a:srgbClr val="C00000"/>
              </a:solidFill>
              <a:round/>
              <a:headEnd/>
              <a:tailEnd/>
            </a:ln>
            <a:effectLst>
              <a:outerShdw blurRad="40000" dist="23000" dir="5400000" rotWithShape="0">
                <a:srgbClr val="808080">
                  <a:alpha val="34998"/>
                </a:srgbClr>
              </a:outerShdw>
            </a:effectLst>
            <a:extLst/>
          </p:spPr>
        </p:cxnSp>
        <p:cxnSp>
          <p:nvCxnSpPr>
            <p:cNvPr id="9" name="Straight Connector 8"/>
            <p:cNvCxnSpPr>
              <a:cxnSpLocks noChangeShapeType="1"/>
            </p:cNvCxnSpPr>
            <p:nvPr/>
          </p:nvCxnSpPr>
          <p:spPr bwMode="auto">
            <a:xfrm rot="5400000">
              <a:off x="913" y="719"/>
              <a:ext cx="480" cy="1"/>
            </a:xfrm>
            <a:prstGeom prst="line">
              <a:avLst/>
            </a:prstGeom>
            <a:noFill/>
            <a:ln w="38100">
              <a:solidFill>
                <a:srgbClr val="C00000"/>
              </a:solidFill>
              <a:round/>
              <a:headEnd/>
              <a:tailEnd/>
            </a:ln>
            <a:effectLst>
              <a:outerShdw blurRad="40000" dist="23000" dir="5400000" rotWithShape="0">
                <a:srgbClr val="808080">
                  <a:alpha val="34998"/>
                </a:srgbClr>
              </a:outerShdw>
            </a:effectLst>
            <a:extLst/>
          </p:spPr>
        </p:cxnSp>
        <p:pic>
          <p:nvPicPr>
            <p:cNvPr id="1034" name="Picture 2" descr="logoTDT-banquyen"/>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1104" cy="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423232957"/>
      </p:ext>
    </p:extLst>
  </p:cSld>
  <p:clrMap bg1="lt1" tx1="dk1" bg2="lt2" tx2="dk2" accent1="accent1" accent2="accent2" accent3="accent3" accent4="accent4" accent5="accent5" accent6="accent6" hlink="hlink" folHlink="folHlink"/>
  <p:sldLayoutIdLst>
    <p:sldLayoutId id="2147484073" r:id="rId1"/>
    <p:sldLayoutId id="2147484074" r:id="rId2"/>
    <p:sldLayoutId id="2147484075" r:id="rId3"/>
    <p:sldLayoutId id="2147484076" r:id="rId4"/>
    <p:sldLayoutId id="2147484077" r:id="rId5"/>
    <p:sldLayoutId id="2147484078" r:id="rId6"/>
    <p:sldLayoutId id="2147484079" r:id="rId7"/>
    <p:sldLayoutId id="2147484080" r:id="rId8"/>
    <p:sldLayoutId id="2147484081" r:id="rId9"/>
    <p:sldLayoutId id="2147484082" r:id="rId10"/>
    <p:sldLayoutId id="2147484083" r:id="rId11"/>
    <p:sldLayoutId id="2147484084" r:id="rId12"/>
  </p:sldLayoutIdLst>
  <p:hf hdr="0"/>
  <p:txStyles>
    <p:titleStyle>
      <a:lvl1pPr algn="ctr" rtl="0" eaLnBrk="0" fontAlgn="base" hangingPunct="0">
        <a:spcBef>
          <a:spcPct val="0"/>
        </a:spcBef>
        <a:spcAft>
          <a:spcPct val="0"/>
        </a:spcAft>
        <a:defRPr sz="4000" kern="1200">
          <a:solidFill>
            <a:schemeClr val="tx1"/>
          </a:solidFill>
          <a:latin typeface="+mj-lt"/>
          <a:ea typeface="+mj-ea"/>
          <a:cs typeface="+mj-cs"/>
        </a:defRPr>
      </a:lvl1pPr>
      <a:lvl2pPr algn="ctr" rtl="0" eaLnBrk="0" fontAlgn="base" hangingPunct="0">
        <a:spcBef>
          <a:spcPct val="0"/>
        </a:spcBef>
        <a:spcAft>
          <a:spcPct val="0"/>
        </a:spcAft>
        <a:defRPr sz="4000">
          <a:solidFill>
            <a:schemeClr val="tx1"/>
          </a:solidFill>
          <a:latin typeface="Calibri" pitchFamily="34" charset="0"/>
        </a:defRPr>
      </a:lvl2pPr>
      <a:lvl3pPr algn="ctr" rtl="0" eaLnBrk="0" fontAlgn="base" hangingPunct="0">
        <a:spcBef>
          <a:spcPct val="0"/>
        </a:spcBef>
        <a:spcAft>
          <a:spcPct val="0"/>
        </a:spcAft>
        <a:defRPr sz="4000">
          <a:solidFill>
            <a:schemeClr val="tx1"/>
          </a:solidFill>
          <a:latin typeface="Calibri" pitchFamily="34" charset="0"/>
        </a:defRPr>
      </a:lvl3pPr>
      <a:lvl4pPr algn="ctr" rtl="0" eaLnBrk="0" fontAlgn="base" hangingPunct="0">
        <a:spcBef>
          <a:spcPct val="0"/>
        </a:spcBef>
        <a:spcAft>
          <a:spcPct val="0"/>
        </a:spcAft>
        <a:defRPr sz="4000">
          <a:solidFill>
            <a:schemeClr val="tx1"/>
          </a:solidFill>
          <a:latin typeface="Calibri" pitchFamily="34" charset="0"/>
        </a:defRPr>
      </a:lvl4pPr>
      <a:lvl5pPr algn="ctr" rtl="0" eaLnBrk="0" fontAlgn="base" hangingPunct="0">
        <a:spcBef>
          <a:spcPct val="0"/>
        </a:spcBef>
        <a:spcAft>
          <a:spcPct val="0"/>
        </a:spcAft>
        <a:defRPr sz="4000">
          <a:solidFill>
            <a:schemeClr val="tx1"/>
          </a:solidFill>
          <a:latin typeface="Calibri" pitchFamily="34" charset="0"/>
        </a:defRPr>
      </a:lvl5pPr>
      <a:lvl6pPr marL="457200" algn="ctr" rtl="0" fontAlgn="base">
        <a:spcBef>
          <a:spcPct val="0"/>
        </a:spcBef>
        <a:spcAft>
          <a:spcPct val="0"/>
        </a:spcAft>
        <a:defRPr sz="4000">
          <a:solidFill>
            <a:schemeClr val="tx1"/>
          </a:solidFill>
          <a:latin typeface="Calibri" pitchFamily="34" charset="0"/>
        </a:defRPr>
      </a:lvl6pPr>
      <a:lvl7pPr marL="914400" algn="ctr" rtl="0" fontAlgn="base">
        <a:spcBef>
          <a:spcPct val="0"/>
        </a:spcBef>
        <a:spcAft>
          <a:spcPct val="0"/>
        </a:spcAft>
        <a:defRPr sz="4000">
          <a:solidFill>
            <a:schemeClr val="tx1"/>
          </a:solidFill>
          <a:latin typeface="Calibri" pitchFamily="34" charset="0"/>
        </a:defRPr>
      </a:lvl7pPr>
      <a:lvl8pPr marL="1371600" algn="ctr" rtl="0" fontAlgn="base">
        <a:spcBef>
          <a:spcPct val="0"/>
        </a:spcBef>
        <a:spcAft>
          <a:spcPct val="0"/>
        </a:spcAft>
        <a:defRPr sz="4000">
          <a:solidFill>
            <a:schemeClr val="tx1"/>
          </a:solidFill>
          <a:latin typeface="Calibri" pitchFamily="34" charset="0"/>
        </a:defRPr>
      </a:lvl8pPr>
      <a:lvl9pPr marL="1828800" algn="ctr" rtl="0" fontAlgn="base">
        <a:spcBef>
          <a:spcPct val="0"/>
        </a:spcBef>
        <a:spcAft>
          <a:spcPct val="0"/>
        </a:spcAft>
        <a:defRPr sz="40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os-book.com/OS10/slide-dir/index.html"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 Id="rId4" Type="http://schemas.openxmlformats.org/officeDocument/2006/relationships/image" Target="../media/image27.emf"/></Relationships>
</file>

<file path=ppt/slides/_rels/slide7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noFill/>
        </p:spPr>
        <p:txBody>
          <a:bodyPr/>
          <a:lstStyle/>
          <a:p>
            <a:pPr eaLnBrk="1" hangingPunct="1"/>
            <a:r>
              <a:rPr lang="en-US" altLang="en-US" smtClean="0"/>
              <a:t>Chương 1: Mở đầu</a:t>
            </a:r>
            <a:endParaRPr lang="en-US" altLang="en-US"/>
          </a:p>
        </p:txBody>
      </p:sp>
      <p:sp>
        <p:nvSpPr>
          <p:cNvPr id="2" name="Subtitle 1"/>
          <p:cNvSpPr>
            <a:spLocks noGrp="1"/>
          </p:cNvSpPr>
          <p:nvPr>
            <p:ph type="subTitle" idx="1"/>
          </p:nvPr>
        </p:nvSpPr>
        <p:spPr/>
        <p:txBody>
          <a:bodyPr/>
          <a:lstStyle/>
          <a:p>
            <a:r>
              <a:rPr lang="en-US" smtClean="0"/>
              <a:t>NHẬP MÔN HỆ ĐIỀU HÀNH</a:t>
            </a:r>
          </a:p>
          <a:p>
            <a:r>
              <a:rPr lang="en-US" smtClean="0"/>
              <a:t>502047</a:t>
            </a:r>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441293" cy="4196443"/>
          </a:xfrm>
        </p:spPr>
        <p:txBody>
          <a:bodyPr/>
          <a:lstStyle/>
          <a:p>
            <a:pPr>
              <a:buFont typeface="Monotype Sorts" pitchFamily="-84" charset="2"/>
              <a:buNone/>
            </a:pPr>
            <a:endParaRPr lang="en-US" altLang="en-US" dirty="0"/>
          </a:p>
          <a:p>
            <a:r>
              <a:rPr lang="en-US" altLang="en-US" dirty="0"/>
              <a:t>Term OS covers many roles</a:t>
            </a:r>
          </a:p>
          <a:p>
            <a:pPr lvl="1"/>
            <a:r>
              <a:rPr lang="en-US" altLang="en-US" dirty="0"/>
              <a:t>Because of myriad designs and uses of OSes</a:t>
            </a:r>
          </a:p>
          <a:p>
            <a:pPr lvl="1"/>
            <a:r>
              <a:rPr lang="en-US" altLang="en-US" dirty="0"/>
              <a:t>Present in toasters through ships, spacecraft, game machines, TVs and industrial control systems</a:t>
            </a:r>
          </a:p>
          <a:p>
            <a:pPr lvl="1"/>
            <a:r>
              <a:rPr lang="en-US" altLang="en-US" dirty="0"/>
              <a:t>Born when fixed use computers for military became more general purpose and needed resource management and program control</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a:t>
            </a:r>
            <a:r>
              <a:rPr kumimoji="1" lang="en-US" altLang="en-US" dirty="0"/>
              <a:t>st</a:t>
            </a:r>
            <a:r>
              <a:rPr lang="en-US" altLang="en-US" dirty="0"/>
              <a: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 </a:t>
            </a:r>
            <a:r>
              <a:rPr lang="en-US" altLang="ja-JP" dirty="0"/>
              <a:t>part of the operating system</a:t>
            </a:r>
          </a:p>
          <a:p>
            <a:r>
              <a:rPr lang="en-US" altLang="ja-JP" dirty="0"/>
              <a:t>Everything else is either</a:t>
            </a:r>
          </a:p>
          <a:p>
            <a:pPr lvl="1"/>
            <a:r>
              <a:rPr lang="en-US" altLang="ja-JP" dirty="0"/>
              <a:t>A </a:t>
            </a:r>
            <a:r>
              <a:rPr lang="en-US" altLang="ja-JP" b="1" i="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i="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i="1" dirty="0">
                <a:solidFill>
                  <a:srgbClr val="006699"/>
                </a:solidFill>
                <a:latin typeface="+mj-lt"/>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92100" y="2897302"/>
            <a:ext cx="8813800" cy="1063396"/>
          </a:xfrm>
        </p:spPr>
        <p:txBody>
          <a:bodyPr/>
          <a:lstStyle/>
          <a:p>
            <a:pPr marL="457200" lvl="1" indent="0">
              <a:buNone/>
            </a:pPr>
            <a:r>
              <a:rPr lang="en-US" altLang="en-US" sz="3200" b="1" dirty="0">
                <a:solidFill>
                  <a:srgbClr val="006699"/>
                </a:solidFill>
                <a:latin typeface="+mj-lt"/>
              </a:rPr>
              <a:t>Overview of Computer System Structure </a:t>
            </a:r>
          </a:p>
        </p:txBody>
      </p:sp>
    </p:spTree>
    <p:extLst>
      <p:ext uri="{BB962C8B-B14F-4D97-AF65-F5344CB8AC3E}">
        <p14:creationId xmlns:p14="http://schemas.microsoft.com/office/powerpoint/2010/main" val="8181576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 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 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 </a:t>
            </a:r>
            <a:r>
              <a:rPr lang="en-US" altLang="en-US" dirty="0"/>
              <a:t>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 driven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a:xfrm>
            <a:off x="1943100" y="168275"/>
            <a:ext cx="6743700" cy="1201738"/>
          </a:xfrm>
        </p:spPr>
        <p:txBody>
          <a:bodyPr/>
          <a:lstStyle/>
          <a:p>
            <a:r>
              <a:rPr lang="en-US" altLang="en-US" smtClean="0">
                <a:solidFill>
                  <a:srgbClr val="FF0000"/>
                </a:solidFill>
              </a:rPr>
              <a:t>Ghi chú về bản quyền</a:t>
            </a:r>
            <a:endParaRPr lang="en-US" altLang="en-US" smtClean="0">
              <a:solidFill>
                <a:srgbClr val="FF0000"/>
              </a:solidFill>
            </a:endParaRPr>
          </a:p>
        </p:txBody>
      </p:sp>
      <p:sp>
        <p:nvSpPr>
          <p:cNvPr id="12291" name="Content Placeholder 2"/>
          <p:cNvSpPr>
            <a:spLocks noGrp="1"/>
          </p:cNvSpPr>
          <p:nvPr>
            <p:ph idx="1"/>
          </p:nvPr>
        </p:nvSpPr>
        <p:spPr>
          <a:xfrm>
            <a:off x="185738" y="1493838"/>
            <a:ext cx="8501062" cy="4862512"/>
          </a:xfrm>
        </p:spPr>
        <p:txBody>
          <a:bodyPr/>
          <a:lstStyle/>
          <a:p>
            <a:pPr algn="just"/>
            <a:r>
              <a:rPr lang="en-US" altLang="en-US" smtClean="0"/>
              <a:t>Toàn bộ nội dung slide này tải về từ </a:t>
            </a:r>
            <a:r>
              <a:rPr lang="en-US">
                <a:hlinkClick r:id="rId3"/>
              </a:rPr>
              <a:t>https</a:t>
            </a:r>
            <a:r>
              <a:rPr lang="en-US">
                <a:hlinkClick r:id="rId3"/>
              </a:rPr>
              <a:t>://</a:t>
            </a:r>
            <a:r>
              <a:rPr lang="en-US" smtClean="0">
                <a:hlinkClick r:id="rId3"/>
              </a:rPr>
              <a:t>www.os-book.com/OS10/slide-dir/index.html</a:t>
            </a:r>
            <a:r>
              <a:rPr lang="en-US" smtClean="0"/>
              <a:t> , sinh viên có quyền tải về, lưu trữ, in ấn, tham khảo cho mục đích học tập. Sinh viên không được phát hành lại hay thay đổi nội dung slide nếu chưa có sự đồng ý của tác giả.</a:t>
            </a:r>
          </a:p>
          <a:p>
            <a:pPr algn="just"/>
            <a:r>
              <a:rPr lang="en-US" altLang="en-US" smtClean="0"/>
              <a:t>Phần ghi chú ở cuối slide (nếu có) là do các thầy cô ghi chú lại trong quá trình giảng dạy.</a:t>
            </a:r>
            <a:endParaRPr lang="en-US" altLang="en-US" smtClean="0"/>
          </a:p>
        </p:txBody>
      </p:sp>
      <p:sp>
        <p:nvSpPr>
          <p:cNvPr id="12292"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ＭＳ Ｐゴシック" panose="020B0600070205080204" pitchFamily="34" charset="-128"/>
              </a:defRPr>
            </a:lvl1pPr>
            <a:lvl2pPr marL="742950" indent="-285750">
              <a:defRPr>
                <a:solidFill>
                  <a:schemeClr val="tx1"/>
                </a:solidFill>
                <a:latin typeface="Verdana" panose="020B0604030504040204" pitchFamily="34" charset="0"/>
                <a:ea typeface="ＭＳ Ｐゴシック" panose="020B0600070205080204" pitchFamily="34" charset="-128"/>
              </a:defRPr>
            </a:lvl2pPr>
            <a:lvl3pPr marL="1143000" indent="-228600">
              <a:defRPr>
                <a:solidFill>
                  <a:schemeClr val="tx1"/>
                </a:solidFill>
                <a:latin typeface="Verdana" panose="020B0604030504040204" pitchFamily="34" charset="0"/>
                <a:ea typeface="ＭＳ Ｐゴシック" panose="020B0600070205080204" pitchFamily="34" charset="-128"/>
              </a:defRPr>
            </a:lvl3pPr>
            <a:lvl4pPr marL="1600200" indent="-228600">
              <a:defRPr>
                <a:solidFill>
                  <a:schemeClr val="tx1"/>
                </a:solidFill>
                <a:latin typeface="Verdana" panose="020B0604030504040204" pitchFamily="34" charset="0"/>
                <a:ea typeface="ＭＳ Ｐゴシック" panose="020B0600070205080204" pitchFamily="34" charset="-128"/>
              </a:defRPr>
            </a:lvl4pPr>
            <a:lvl5pPr marL="2057400" indent="-228600">
              <a:defRPr>
                <a:solidFill>
                  <a:schemeClr val="tx1"/>
                </a:solidFill>
                <a:latin typeface="Verdan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fld id="{0924A24C-D40B-46F8-84C7-E6F17ABCC236}" type="datetime1">
              <a:rPr kumimoji="0" lang="en-US" altLang="en-US" sz="1200" b="0" i="0" u="none" strike="noStrike" kern="1200" cap="none" spc="0" normalizeH="0" baseline="0" noProof="0" smtClean="0">
                <a:ln>
                  <a:noFill/>
                </a:ln>
                <a:solidFill>
                  <a:srgbClr val="898989"/>
                </a:solidFill>
                <a:effectLst/>
                <a:uLnTx/>
                <a:uFillTx/>
                <a:latin typeface="Verdana" panose="020B0604030504040204" pitchFamily="34" charset="0"/>
                <a:ea typeface="ＭＳ Ｐゴシック" panose="020B0600070205080204" pitchFamily="34" charset="-128"/>
                <a:cs typeface="+mn-cs"/>
              </a:rPr>
              <a:pPr marL="0" marR="0" lvl="0" indent="0" algn="l" defTabSz="914400" rtl="0" eaLnBrk="0" fontAlgn="base" latinLnBrk="0" hangingPunct="0">
                <a:lnSpc>
                  <a:spcPct val="100000"/>
                </a:lnSpc>
                <a:spcBef>
                  <a:spcPct val="0"/>
                </a:spcBef>
                <a:spcAft>
                  <a:spcPct val="0"/>
                </a:spcAft>
                <a:buClrTx/>
                <a:buSzTx/>
                <a:buFontTx/>
                <a:buNone/>
                <a:tabLst/>
                <a:defRPr/>
              </a:pPr>
              <a:t>7/31/2020</a:t>
            </a:fld>
            <a:endParaRPr kumimoji="0" lang="en-US" altLang="en-US" sz="1200" b="0" i="0" u="none" strike="noStrike" kern="1200" cap="none" spc="0" normalizeH="0" baseline="0" noProof="0" smtClean="0">
              <a:ln>
                <a:noFill/>
              </a:ln>
              <a:solidFill>
                <a:srgbClr val="898989"/>
              </a:solidFill>
              <a:effectLst/>
              <a:uLnTx/>
              <a:uFillTx/>
              <a:latin typeface="Verdana" panose="020B0604030504040204" pitchFamily="34" charset="0"/>
              <a:ea typeface="ＭＳ Ｐゴシック" panose="020B0600070205080204" pitchFamily="34" charset="-128"/>
              <a:cs typeface="+mn-cs"/>
            </a:endParaRPr>
          </a:p>
        </p:txBody>
      </p:sp>
      <p:sp>
        <p:nvSpPr>
          <p:cNvPr id="12293" name="Slide Number Placeholder 5"/>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ＭＳ Ｐゴシック" panose="020B0600070205080204" pitchFamily="34" charset="-128"/>
              </a:defRPr>
            </a:lvl1pPr>
            <a:lvl2pPr marL="742950" indent="-285750">
              <a:defRPr>
                <a:solidFill>
                  <a:schemeClr val="tx1"/>
                </a:solidFill>
                <a:latin typeface="Verdana" panose="020B0604030504040204" pitchFamily="34" charset="0"/>
                <a:ea typeface="ＭＳ Ｐゴシック" panose="020B0600070205080204" pitchFamily="34" charset="-128"/>
              </a:defRPr>
            </a:lvl2pPr>
            <a:lvl3pPr marL="1143000" indent="-228600">
              <a:defRPr>
                <a:solidFill>
                  <a:schemeClr val="tx1"/>
                </a:solidFill>
                <a:latin typeface="Verdana" panose="020B0604030504040204" pitchFamily="34" charset="0"/>
                <a:ea typeface="ＭＳ Ｐゴシック" panose="020B0600070205080204" pitchFamily="34" charset="-128"/>
              </a:defRPr>
            </a:lvl3pPr>
            <a:lvl4pPr marL="1600200" indent="-228600">
              <a:defRPr>
                <a:solidFill>
                  <a:schemeClr val="tx1"/>
                </a:solidFill>
                <a:latin typeface="Verdana" panose="020B0604030504040204" pitchFamily="34" charset="0"/>
                <a:ea typeface="ＭＳ Ｐゴシック" panose="020B0600070205080204" pitchFamily="34" charset="-128"/>
              </a:defRPr>
            </a:lvl4pPr>
            <a:lvl5pPr marL="2057400" indent="-228600">
              <a:defRPr>
                <a:solidFill>
                  <a:schemeClr val="tx1"/>
                </a:solidFill>
                <a:latin typeface="Verdana" panose="020B060403050404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7FB647D9-B66C-49E2-8372-2104A2DAB964}" type="slidenum">
              <a:rPr kumimoji="0" lang="en-US" altLang="en-US" sz="1200" b="0" i="0" u="none" strike="noStrike" kern="1200" cap="none" spc="0" normalizeH="0" baseline="0" noProof="0" smtClean="0">
                <a:ln>
                  <a:noFill/>
                </a:ln>
                <a:solidFill>
                  <a:srgbClr val="898989"/>
                </a:solidFill>
                <a:effectLst/>
                <a:uLnTx/>
                <a:uFillTx/>
                <a:latin typeface="Verdana" panose="020B060403050404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1</a:t>
            </a:fld>
            <a:endParaRPr kumimoji="0" lang="en-US" altLang="en-US" sz="1200" b="0" i="0" u="none" strike="noStrike" kern="1200" cap="none" spc="0" normalizeH="0" baseline="0" noProof="0" smtClean="0">
              <a:ln>
                <a:noFill/>
              </a:ln>
              <a:solidFill>
                <a:srgbClr val="898989"/>
              </a:solidFill>
              <a:effectLst/>
              <a:uLnTx/>
              <a:uFillTx/>
              <a:latin typeface="Verdana" panose="020B0604030504040204" pitchFamily="34" charset="0"/>
              <a:ea typeface="ＭＳ Ｐゴシック" panose="020B0600070205080204" pitchFamily="34" charset="-128"/>
              <a:cs typeface="+mn-cs"/>
            </a:endParaRPr>
          </a:p>
        </p:txBody>
      </p:sp>
      <p:sp>
        <p:nvSpPr>
          <p:cNvPr id="7" name="Footer Placeholder 8"/>
          <p:cNvSpPr>
            <a:spLocks noGrp="1"/>
          </p:cNvSpPr>
          <p:nvPr>
            <p:ph type="ftr" sz="quarter" idx="12"/>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prstClr val="black">
                    <a:tint val="75000"/>
                  </a:prstClr>
                </a:solidFill>
                <a:effectLst/>
                <a:uLnTx/>
                <a:uFillTx/>
                <a:latin typeface="Verdana" panose="020B0604030504040204" pitchFamily="34" charset="0"/>
                <a:ea typeface="MS PGothic" pitchFamily="34" charset="-128"/>
                <a:cs typeface="+mn-cs"/>
              </a:rPr>
              <a:t>502047 – Welcome</a:t>
            </a:r>
            <a:endParaRPr kumimoji="0" lang="en-US" sz="1200" b="0" i="0" u="none" strike="noStrike" kern="1200" cap="none" spc="0" normalizeH="0" baseline="0" noProof="0" dirty="0">
              <a:ln>
                <a:noFill/>
              </a:ln>
              <a:solidFill>
                <a:prstClr val="black">
                  <a:tint val="75000"/>
                </a:prstClr>
              </a:solidFill>
              <a:effectLst/>
              <a:uLnTx/>
              <a:uFillTx/>
              <a:latin typeface="Verdana" panose="020B0604030504040204" pitchFamily="34" charset="0"/>
              <a:ea typeface="MS PGothic" pitchFamily="34" charset="-128"/>
              <a:cs typeface="+mn-cs"/>
            </a:endParaRPr>
          </a:p>
        </p:txBody>
      </p:sp>
    </p:spTree>
    <p:extLst>
      <p:ext uri="{BB962C8B-B14F-4D97-AF65-F5344CB8AC3E}">
        <p14:creationId xmlns:p14="http://schemas.microsoft.com/office/powerpoint/2010/main" val="21316374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 call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 table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 program </a:t>
            </a:r>
            <a:r>
              <a:rPr lang="en-US" altLang="en-US" dirty="0"/>
              <a:t>is loaded at power-up or reboot</a:t>
            </a:r>
          </a:p>
          <a:p>
            <a:pPr lvl="1"/>
            <a:r>
              <a:rPr lang="en-US" altLang="en-US" dirty="0"/>
              <a:t>Typically stored in ROM or EPROM, generally known as </a:t>
            </a:r>
            <a:r>
              <a:rPr lang="en-US" altLang="en-US" b="1" dirty="0">
                <a:solidFill>
                  <a:srgbClr val="006699"/>
                </a:solidFill>
                <a:latin typeface="+mj-lt"/>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2144488" y="2888119"/>
            <a:ext cx="5116286" cy="1030738"/>
          </a:xfrm>
        </p:spPr>
        <p:txBody>
          <a:bodyPr/>
          <a:lstStyle/>
          <a:p>
            <a:pPr marL="457200" lvl="1" indent="0">
              <a:buNone/>
            </a:pPr>
            <a:r>
              <a:rPr lang="en-US" altLang="en-US" sz="3200" b="1" dirty="0">
                <a:solidFill>
                  <a:srgbClr val="006699"/>
                </a:solidFill>
                <a:latin typeface="+mj-lt"/>
              </a:rPr>
              <a:t>Storage Structure</a:t>
            </a:r>
          </a:p>
        </p:txBody>
      </p:sp>
    </p:spTree>
    <p:extLst>
      <p:ext uri="{BB962C8B-B14F-4D97-AF65-F5344CB8AC3E}">
        <p14:creationId xmlns:p14="http://schemas.microsoft.com/office/powerpoint/2010/main" val="26530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only large storage media that the CPU can access directly</a:t>
            </a:r>
          </a:p>
          <a:p>
            <a:pPr lvl="1"/>
            <a:r>
              <a:rPr lang="en-US" altLang="en-US" b="1" dirty="0">
                <a:solidFill>
                  <a:srgbClr val="006699"/>
                </a:solidFill>
                <a:latin typeface="+mj-lt"/>
              </a:rPr>
              <a:t>Random access</a:t>
            </a: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spTree>
    <p:extLst>
      <p:ext uri="{BB962C8B-B14F-4D97-AF65-F5344CB8AC3E}">
        <p14:creationId xmlns:p14="http://schemas.microsoft.com/office/powerpoint/2010/main" val="19751068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 Disk Drives </a:t>
            </a:r>
            <a:r>
              <a:rPr lang="en-US" altLang="en-US" sz="1700" dirty="0"/>
              <a:t>(</a:t>
            </a:r>
            <a:r>
              <a:rPr lang="en-US" altLang="en-US" b="1" dirty="0">
                <a:solidFill>
                  <a:srgbClr val="006699"/>
                </a:solidFill>
                <a:latin typeface="+mj-lt"/>
              </a:rPr>
              <a:t>HDD</a:t>
            </a:r>
            <a:r>
              <a:rPr lang="en-US" altLang="en-US" sz="1700" dirty="0"/>
              <a:t>) – rigid metal or glass platters covered with magnetic recording material </a:t>
            </a:r>
          </a:p>
          <a:p>
            <a:pPr lvl="1"/>
            <a:r>
              <a:rPr lang="en-US" altLang="en-US" sz="1600" dirty="0"/>
              <a:t>Disk surface is logically divided into</a:t>
            </a:r>
            <a:r>
              <a:rPr lang="en-US" altLang="en-US" b="1" dirty="0">
                <a:solidFill>
                  <a:srgbClr val="006699"/>
                </a:solidFill>
                <a:latin typeface="+mj-lt"/>
              </a:rPr>
              <a:t> tracks</a:t>
            </a:r>
            <a:r>
              <a:rPr lang="en-US" altLang="en-US" sz="1600" dirty="0"/>
              <a:t>, which are subdivided into </a:t>
            </a:r>
            <a:r>
              <a:rPr lang="en-US" altLang="en-US" b="1" dirty="0">
                <a:solidFill>
                  <a:srgbClr val="006699"/>
                </a:solidFill>
                <a:latin typeface="+mj-lt"/>
              </a:rPr>
              <a:t>sectors</a:t>
            </a:r>
          </a:p>
          <a:p>
            <a:pPr lvl="1"/>
            <a:r>
              <a:rPr lang="en-US" altLang="en-US" sz="1600" dirty="0"/>
              <a:t>The </a:t>
            </a:r>
            <a:r>
              <a:rPr lang="en-US" altLang="en-US" b="1" dirty="0">
                <a:solidFill>
                  <a:srgbClr val="006699"/>
                </a:solidFill>
                <a:latin typeface="+mj-lt"/>
              </a:rPr>
              <a:t>disk controller </a:t>
            </a:r>
            <a:r>
              <a:rPr lang="en-US" altLang="en-US" sz="1600" dirty="0"/>
              <a:t>determines the logical interaction between the device and the computer </a:t>
            </a:r>
          </a:p>
          <a:p>
            <a:r>
              <a:rPr lang="en-US" altLang="en-US" b="1" dirty="0">
                <a:solidFill>
                  <a:srgbClr val="006699"/>
                </a:solidFill>
                <a:latin typeface="+mj-lt"/>
              </a:rPr>
              <a:t>Non-volatile memory</a:t>
            </a:r>
            <a:r>
              <a:rPr lang="en-US" altLang="en-US" sz="1700" dirty="0"/>
              <a:t> (</a:t>
            </a:r>
            <a:r>
              <a:rPr lang="en-US" altLang="en-US" b="1" dirty="0">
                <a:solidFill>
                  <a:srgbClr val="006699"/>
                </a:solidFill>
                <a:latin typeface="+mj-lt"/>
              </a:rPr>
              <a:t>NVM</a:t>
            </a:r>
            <a:r>
              <a:rPr lang="en-US" altLang="en-US" sz="1700" dirty="0"/>
              <a:t>)</a:t>
            </a:r>
            <a:r>
              <a:rPr lang="en-US" altLang="en-US" b="1" dirty="0">
                <a:solidFill>
                  <a:srgbClr val="006699"/>
                </a:solidFill>
                <a:latin typeface="+mj-lt"/>
              </a:rPr>
              <a:t> </a:t>
            </a:r>
            <a:r>
              <a:rPr lang="en-US" altLang="en-US" sz="1700" dirty="0"/>
              <a:t>devices– faster than hard disks, nonvolatile</a:t>
            </a:r>
          </a:p>
          <a:p>
            <a:pPr lvl="1"/>
            <a:r>
              <a:rPr lang="en-US" altLang="en-US" sz="1600" dirty="0"/>
              <a:t>Various technologies</a:t>
            </a:r>
          </a:p>
          <a:p>
            <a:pPr lvl="1"/>
            <a:r>
              <a:rPr lang="en-US" altLang="en-US" sz="1600" dirty="0"/>
              <a:t>Becoming more popular as capacity and performance increases, price drops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842962"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500" b="1" dirty="0">
                <a:solidFill>
                  <a:srgbClr val="006699"/>
                </a:solidFill>
                <a:latin typeface="+mj-lt"/>
              </a:rPr>
              <a:t>bit</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5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5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500" b="1" dirty="0">
                <a:solidFill>
                  <a:srgbClr val="006699"/>
                </a:solidFill>
                <a:latin typeface="+mj-lt"/>
              </a:rPr>
              <a:t>kilobyte</a:t>
            </a:r>
            <a:r>
              <a:rPr lang="en-US" sz="1400" dirty="0"/>
              <a:t>, or</a:t>
            </a:r>
          </a:p>
          <a:p>
            <a:pPr>
              <a:defRPr/>
            </a:pPr>
            <a:r>
              <a:rPr lang="en-US" sz="1400" dirty="0"/>
              <a:t>KB , is 1,024 bytes; a </a:t>
            </a:r>
            <a:r>
              <a:rPr kumimoji="1" lang="en-US" sz="1500" b="1" dirty="0">
                <a:solidFill>
                  <a:srgbClr val="006699"/>
                </a:solidFill>
                <a:latin typeface="+mj-lt"/>
              </a:rPr>
              <a:t>megabyte</a:t>
            </a:r>
            <a:r>
              <a:rPr lang="en-US" sz="1400" dirty="0"/>
              <a:t>, or </a:t>
            </a:r>
            <a:r>
              <a:rPr kumimoji="1" lang="en-US" sz="1500" b="1" dirty="0">
                <a:solidFill>
                  <a:srgbClr val="006699"/>
                </a:solidFill>
                <a:latin typeface="+mj-lt"/>
              </a:rPr>
              <a:t>MB</a:t>
            </a:r>
            <a:r>
              <a:rPr lang="en-US" sz="1400" dirty="0"/>
              <a:t>, is 1,024</a:t>
            </a:r>
            <a:r>
              <a:rPr lang="en-US" sz="1400" baseline="30000" dirty="0"/>
              <a:t>2</a:t>
            </a:r>
            <a:r>
              <a:rPr lang="en-US" sz="1400" dirty="0"/>
              <a:t>  bytes; a </a:t>
            </a:r>
            <a:r>
              <a:rPr kumimoji="1" lang="en-US" sz="1500" b="1" dirty="0">
                <a:solidFill>
                  <a:srgbClr val="006699"/>
                </a:solidFill>
                <a:latin typeface="+mj-lt"/>
              </a:rPr>
              <a:t>gigabyte</a:t>
            </a:r>
            <a:r>
              <a:rPr lang="en-US" sz="1400" dirty="0"/>
              <a:t>, or </a:t>
            </a:r>
            <a:r>
              <a:rPr kumimoji="1" lang="en-US" sz="1500" b="1" dirty="0">
                <a:solidFill>
                  <a:srgbClr val="006699"/>
                </a:solidFill>
                <a:latin typeface="+mj-lt"/>
              </a:rPr>
              <a:t>GB</a:t>
            </a:r>
            <a:r>
              <a:rPr lang="en-US" sz="1400" dirty="0"/>
              <a:t>, is</a:t>
            </a:r>
          </a:p>
          <a:p>
            <a:pPr>
              <a:defRPr/>
            </a:pPr>
            <a:r>
              <a:rPr lang="en-US" sz="1400" dirty="0"/>
              <a:t>1,024</a:t>
            </a:r>
            <a:r>
              <a:rPr lang="en-US" sz="1400" baseline="30000" dirty="0"/>
              <a:t>3</a:t>
            </a:r>
            <a:r>
              <a:rPr lang="en-US" sz="1400" dirty="0"/>
              <a:t>  bytes; a </a:t>
            </a:r>
            <a:r>
              <a:rPr kumimoji="1" lang="en-US" sz="1500" b="1" dirty="0">
                <a:solidFill>
                  <a:srgbClr val="006699"/>
                </a:solidFill>
                <a:latin typeface="+mj-lt"/>
              </a:rPr>
              <a:t>terabyte</a:t>
            </a:r>
            <a:r>
              <a:rPr lang="en-US" sz="1400" dirty="0"/>
              <a:t>, or </a:t>
            </a:r>
            <a:r>
              <a:rPr kumimoji="1" lang="en-US" sz="1500" b="1" dirty="0">
                <a:solidFill>
                  <a:srgbClr val="006699"/>
                </a:solidFill>
                <a:latin typeface="+mj-lt"/>
              </a:rPr>
              <a:t>TB</a:t>
            </a:r>
            <a:r>
              <a:rPr lang="en-US" sz="1400" dirty="0"/>
              <a:t>, is 1,024</a:t>
            </a:r>
            <a:r>
              <a:rPr lang="en-US" sz="1400" baseline="30000" dirty="0"/>
              <a:t>4</a:t>
            </a:r>
            <a:r>
              <a:rPr lang="en-US" sz="1400" dirty="0"/>
              <a:t>  bytes; and a </a:t>
            </a:r>
            <a:r>
              <a:rPr kumimoji="1" lang="en-US" sz="1500" b="1" dirty="0">
                <a:solidFill>
                  <a:srgbClr val="006699"/>
                </a:solidFill>
                <a:latin typeface="+mj-lt"/>
              </a:rPr>
              <a:t>petabyte</a:t>
            </a:r>
            <a:r>
              <a:rPr lang="en-US" sz="1400" dirty="0"/>
              <a:t>, or </a:t>
            </a:r>
            <a:r>
              <a:rPr kumimoji="1" lang="en-US" sz="1500" b="1" dirty="0">
                <a:solidFill>
                  <a:srgbClr val="006699"/>
                </a:solidFill>
                <a:latin typeface="+mj-lt"/>
              </a:rPr>
              <a:t>PB</a:t>
            </a:r>
            <a:r>
              <a:rPr lang="en-US" sz="1400" dirty="0"/>
              <a:t>,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b="1" dirty="0">
                <a:solidFill>
                  <a:srgbClr val="006699"/>
                </a:solidFill>
                <a:latin typeface="+mj-lt"/>
              </a:rPr>
              <a:t>Caching</a:t>
            </a:r>
            <a:r>
              <a:rPr lang="en-US" altLang="en-US" dirty="0"/>
              <a:t> – copying information into faster storage system; main memory can be viewed as a cache for secondary storage</a:t>
            </a:r>
          </a:p>
          <a:p>
            <a:r>
              <a:rPr lang="en-US" altLang="en-US" b="1" dirty="0">
                <a:solidFill>
                  <a:srgbClr val="006699"/>
                </a:solidFill>
                <a:latin typeface="+mj-lt"/>
              </a:rPr>
              <a:t>Device Driver </a:t>
            </a:r>
            <a:r>
              <a:rPr lang="en-US" altLang="en-US" dirty="0"/>
              <a:t>for each device controller to manage I/O</a:t>
            </a:r>
          </a:p>
          <a:p>
            <a:pPr lvl="1"/>
            <a:r>
              <a:rPr lang="en-US" altLang="en-US" dirty="0"/>
              <a:t>Provides uniform interface between controller and kernel</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dirty="0">
                <a:solidFill>
                  <a:srgbClr val="006699"/>
                </a:solidFill>
                <a:latin typeface="+mj-lt"/>
              </a:rPr>
              <a:t>system daemons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dirty="0">
                <a:solidFill>
                  <a:srgbClr val="006699"/>
                </a:solidFill>
                <a:latin typeface="+mj-lt"/>
              </a:rPr>
              <a:t>interrupt driven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dirty="0">
                <a:solidFill>
                  <a:srgbClr val="006699"/>
                </a:solidFill>
                <a:latin typeface="+mj-lt"/>
              </a:rPr>
              <a:t>exception</a:t>
            </a:r>
            <a:r>
              <a:rPr lang="en-US" altLang="en-US" b="1" dirty="0">
                <a:solidFill>
                  <a:srgbClr val="3366FF"/>
                </a:solidFill>
              </a:rPr>
              <a:t> </a:t>
            </a:r>
            <a:r>
              <a:rPr lang="en-US" altLang="en-US" dirty="0"/>
              <a:t>or </a:t>
            </a:r>
            <a:r>
              <a:rPr lang="en-US" altLang="en-US" b="1" dirty="0">
                <a:solidFill>
                  <a:srgbClr val="006699"/>
                </a:solidFill>
                <a:latin typeface="+mj-lt"/>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dirty="0">
                <a:solidFill>
                  <a:srgbClr val="006699"/>
                </a:solidFill>
                <a:latin typeface="+mj-lt"/>
              </a:rPr>
              <a:t>system 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6337387" cy="5193986"/>
          </a:xfrm>
        </p:spPr>
        <p:txBody>
          <a:bodyPr/>
          <a:lstStyle/>
          <a:p>
            <a:pPr>
              <a:lnSpc>
                <a:spcPct val="90000"/>
              </a:lnSpc>
              <a:buFont typeface="Monotype Sorts" pitchFamily="-84" charset="2"/>
              <a:buNone/>
            </a:pPr>
            <a:endParaRPr lang="en-US" altLang="en-US" sz="1600" dirty="0"/>
          </a:p>
          <a:p>
            <a:pPr>
              <a:lnSpc>
                <a:spcPct val="90000"/>
              </a:lnSpc>
            </a:pPr>
            <a:r>
              <a:rPr lang="en-US" altLang="en-US" sz="1600" dirty="0"/>
              <a:t>Single user cannot always keep CPU and I/O devices busy </a:t>
            </a:r>
          </a:p>
          <a:p>
            <a:pPr>
              <a:lnSpc>
                <a:spcPct val="90000"/>
              </a:lnSpc>
            </a:pPr>
            <a:r>
              <a:rPr lang="en-US" altLang="en-US" sz="1600" dirty="0"/>
              <a:t>Multiprogramming organizes jobs (code and data) so CPU always has one to execute</a:t>
            </a:r>
          </a:p>
          <a:p>
            <a:pPr>
              <a:lnSpc>
                <a:spcPct val="90000"/>
              </a:lnSpc>
            </a:pPr>
            <a:r>
              <a:rPr lang="en-US" altLang="en-US" sz="1600" dirty="0"/>
              <a:t>A subset of total jobs in system is kept in memory</a:t>
            </a:r>
          </a:p>
          <a:p>
            <a:pPr>
              <a:lnSpc>
                <a:spcPct val="90000"/>
              </a:lnSpc>
            </a:pPr>
            <a:r>
              <a:rPr lang="en-US" altLang="en-US" sz="1600" dirty="0"/>
              <a:t>One job selected and run via </a:t>
            </a:r>
            <a:r>
              <a:rPr lang="en-US" altLang="en-US" b="1" dirty="0">
                <a:solidFill>
                  <a:srgbClr val="006699"/>
                </a:solidFill>
                <a:latin typeface="+mj-lt"/>
              </a:rPr>
              <a:t>job scheduling</a:t>
            </a:r>
          </a:p>
          <a:p>
            <a:pPr>
              <a:lnSpc>
                <a:spcPct val="90000"/>
              </a:lnSpc>
            </a:pPr>
            <a:r>
              <a:rPr lang="en-US" altLang="en-US" sz="1600"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6"/>
            <a:ext cx="6207218" cy="4872503"/>
          </a:xfrm>
        </p:spPr>
        <p:txBody>
          <a:bodyPr/>
          <a:lstStyle/>
          <a:p>
            <a:pPr>
              <a:lnSpc>
                <a:spcPct val="90000"/>
              </a:lnSpc>
              <a:buFont typeface="Monotype Sorts" pitchFamily="-84" charset="2"/>
              <a:buNone/>
            </a:pPr>
            <a:endParaRPr lang="en-US" altLang="en-US" sz="1600" dirty="0"/>
          </a:p>
          <a:p>
            <a:pPr lvl="1">
              <a:lnSpc>
                <a:spcPct val="90000"/>
              </a:lnSpc>
            </a:pPr>
            <a:endParaRPr lang="en-US" altLang="en-US" sz="800" dirty="0"/>
          </a:p>
          <a:p>
            <a:pPr>
              <a:lnSpc>
                <a:spcPct val="90000"/>
              </a:lnSpc>
            </a:pPr>
            <a:r>
              <a:rPr lang="en-US" altLang="en-US" sz="1600" dirty="0"/>
              <a:t>A logical extension of Batch systems– the CPU switches jobs so frequently that users can interact with each job while it is running, creating </a:t>
            </a:r>
            <a:r>
              <a:rPr lang="en-US" altLang="en-US" b="1" dirty="0">
                <a:solidFill>
                  <a:srgbClr val="006699"/>
                </a:solidFill>
                <a:latin typeface="+mj-lt"/>
              </a:rPr>
              <a:t>interactive</a:t>
            </a:r>
            <a:r>
              <a:rPr lang="en-US" altLang="en-US" sz="1600" dirty="0"/>
              <a:t> computing</a:t>
            </a:r>
          </a:p>
          <a:p>
            <a:pPr lvl="1">
              <a:lnSpc>
                <a:spcPct val="90000"/>
              </a:lnSpc>
            </a:pPr>
            <a:r>
              <a:rPr lang="en-US" altLang="en-US" b="1" dirty="0">
                <a:solidFill>
                  <a:srgbClr val="006699"/>
                </a:solidFill>
                <a:latin typeface="+mj-lt"/>
              </a:rPr>
              <a:t>Response time </a:t>
            </a:r>
            <a:r>
              <a:rPr lang="en-US" altLang="en-US" sz="1600" dirty="0"/>
              <a:t>should be &lt; 1 second</a:t>
            </a:r>
          </a:p>
          <a:p>
            <a:pPr lvl="1">
              <a:lnSpc>
                <a:spcPct val="90000"/>
              </a:lnSpc>
            </a:pPr>
            <a:r>
              <a:rPr lang="en-US" altLang="en-US" sz="1600" dirty="0"/>
              <a:t>Each user has at least one program executing in memory </a:t>
            </a:r>
            <a:r>
              <a:rPr lang="en-US" altLang="en-US" sz="1600" dirty="0">
                <a:sym typeface="Wingdings 3" panose="05040102010807070707" pitchFamily="18" charset="2"/>
              </a:rPr>
              <a:t> </a:t>
            </a:r>
            <a:r>
              <a:rPr lang="en-US" altLang="en-US" b="1" dirty="0">
                <a:solidFill>
                  <a:srgbClr val="006699"/>
                </a:solidFill>
                <a:latin typeface="+mj-lt"/>
                <a:sym typeface="Wingdings 3" panose="05040102010807070707" pitchFamily="18" charset="2"/>
              </a:rPr>
              <a:t>process</a:t>
            </a:r>
          </a:p>
          <a:p>
            <a:pPr lvl="1">
              <a:lnSpc>
                <a:spcPct val="90000"/>
              </a:lnSpc>
            </a:pPr>
            <a:r>
              <a:rPr lang="en-US" altLang="en-US" sz="1600" dirty="0">
                <a:sym typeface="Wingdings 3" panose="05040102010807070707" pitchFamily="18" charset="2"/>
              </a:rPr>
              <a:t>If several jobs ready to run at the same time  </a:t>
            </a:r>
            <a:r>
              <a:rPr lang="en-US" altLang="en-US" b="1" dirty="0">
                <a:solidFill>
                  <a:srgbClr val="006699"/>
                </a:solidFill>
                <a:latin typeface="+mj-lt"/>
                <a:sym typeface="Wingdings 3" panose="05040102010807070707" pitchFamily="18" charset="2"/>
              </a:rPr>
              <a:t>CPU scheduling</a:t>
            </a:r>
          </a:p>
          <a:p>
            <a:pPr lvl="1">
              <a:lnSpc>
                <a:spcPct val="90000"/>
              </a:lnSpc>
            </a:pPr>
            <a:r>
              <a:rPr lang="en-US" altLang="en-US" sz="1600" dirty="0">
                <a:sym typeface="Wingdings 3" panose="05040102010807070707" pitchFamily="18" charset="2"/>
              </a:rPr>
              <a:t>If processes don</a:t>
            </a:r>
            <a:r>
              <a:rPr lang="ja-JP" altLang="en-US" sz="1600" dirty="0">
                <a:sym typeface="Wingdings 3" panose="05040102010807070707" pitchFamily="18" charset="2"/>
              </a:rPr>
              <a:t>’</a:t>
            </a:r>
            <a:r>
              <a:rPr lang="en-US" altLang="ja-JP" sz="1600" dirty="0">
                <a:sym typeface="Wingdings 3" panose="05040102010807070707" pitchFamily="18" charset="2"/>
              </a:rPr>
              <a:t>t fit in memory, </a:t>
            </a:r>
            <a:r>
              <a:rPr lang="en-US" altLang="ja-JP" b="1" dirty="0">
                <a:solidFill>
                  <a:srgbClr val="006699"/>
                </a:solidFill>
                <a:latin typeface="+mj-lt"/>
                <a:sym typeface="Wingdings 3" panose="05040102010807070707" pitchFamily="18" charset="2"/>
              </a:rPr>
              <a:t>swapping</a:t>
            </a:r>
            <a:r>
              <a:rPr lang="en-US" altLang="ja-JP" sz="1600" dirty="0">
                <a:sym typeface="Wingdings 3" panose="05040102010807070707" pitchFamily="18" charset="2"/>
              </a:rPr>
              <a:t> moves them in and out to run</a:t>
            </a:r>
          </a:p>
          <a:p>
            <a:pPr lvl="1">
              <a:lnSpc>
                <a:spcPct val="90000"/>
              </a:lnSpc>
            </a:pPr>
            <a:r>
              <a:rPr lang="en-US" altLang="en-US" b="1" dirty="0">
                <a:solidFill>
                  <a:srgbClr val="006699"/>
                </a:solidFill>
                <a:latin typeface="+mj-lt"/>
                <a:sym typeface="Wingdings 3" panose="05040102010807070707" pitchFamily="18" charset="2"/>
              </a:rPr>
              <a:t>Virtual memory </a:t>
            </a:r>
            <a:r>
              <a:rPr lang="en-US" altLang="en-US" sz="1600"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233488"/>
            <a:ext cx="7011168" cy="4624701"/>
          </a:xfrm>
        </p:spPr>
        <p:txBody>
          <a:bodyPr/>
          <a:lstStyle/>
          <a:p>
            <a:pPr>
              <a:lnSpc>
                <a:spcPct val="90000"/>
              </a:lnSpc>
            </a:pPr>
            <a:r>
              <a:rPr lang="en-US" altLang="en-US" b="1" dirty="0">
                <a:solidFill>
                  <a:srgbClr val="006699"/>
                </a:solidFill>
                <a:latin typeface="+mj-lt"/>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dirty="0">
                <a:solidFill>
                  <a:srgbClr val="006699"/>
                </a:solidFill>
                <a:latin typeface="+mj-lt"/>
              </a:rPr>
              <a:t>User mode </a:t>
            </a:r>
            <a:r>
              <a:rPr lang="en-US" altLang="en-US" dirty="0"/>
              <a:t>and </a:t>
            </a:r>
            <a:r>
              <a:rPr lang="en-US" altLang="en-US" b="1" dirty="0">
                <a:solidFill>
                  <a:srgbClr val="006699"/>
                </a:solidFill>
                <a:latin typeface="+mj-lt"/>
              </a:rPr>
              <a:t>kernel mode </a:t>
            </a:r>
          </a:p>
          <a:p>
            <a:pPr>
              <a:lnSpc>
                <a:spcPct val="90000"/>
              </a:lnSpc>
            </a:pPr>
            <a:r>
              <a:rPr lang="en-US" altLang="en-US" b="1" dirty="0">
                <a:solidFill>
                  <a:srgbClr val="006699"/>
                </a:solidFill>
                <a:latin typeface="+mj-lt"/>
              </a:rPr>
              <a:t>Mode bit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3" panose="05040102010807070707" pitchFamily="18" charset="2"/>
              </a:rPr>
              <a:t> </a:t>
            </a:r>
            <a:r>
              <a:rPr lang="en-US" altLang="en-US" dirty="0">
                <a:sym typeface="Wingdings" panose="05000000000000000000" pitchFamily="2" charset="2"/>
              </a:rPr>
              <a:t>mode bit is “user”</a:t>
            </a:r>
          </a:p>
          <a:p>
            <a:pPr lvl="1">
              <a:lnSpc>
                <a:spcPct val="90000"/>
              </a:lnSpc>
            </a:pPr>
            <a:r>
              <a:rPr lang="en-US" altLang="en-US" dirty="0"/>
              <a:t>When kernel code is executing </a:t>
            </a:r>
            <a:r>
              <a:rPr lang="en-US" altLang="en-US" dirty="0">
                <a:sym typeface="Wingdings 3" panose="05040102010807070707" pitchFamily="18" charset="2"/>
              </a:rPr>
              <a:t> </a:t>
            </a:r>
            <a:r>
              <a:rPr lang="en-US" altLang="en-US" dirty="0">
                <a:sym typeface="Wingdings" panose="05000000000000000000" pitchFamily="2" charset="2"/>
              </a:rPr>
              <a:t>mode bit is “kernel”</a:t>
            </a:r>
          </a:p>
          <a:p>
            <a:pPr>
              <a:lnSpc>
                <a:spcPct val="90000"/>
              </a:lnSpc>
            </a:pPr>
            <a:r>
              <a:rPr lang="en-US" altLang="en-US" dirty="0">
                <a:sym typeface="Wingdings" panose="05000000000000000000" pitchFamily="2" charset="2"/>
              </a:rPr>
              <a:t>How do we guarantee that user does not explicitly set the mode bit to “kernel”?</a:t>
            </a:r>
          </a:p>
          <a:p>
            <a:pPr lvl="1">
              <a:lnSpc>
                <a:spcPct val="90000"/>
              </a:lnSpc>
            </a:pPr>
            <a:r>
              <a:rPr lang="en-US" altLang="en-US" dirty="0"/>
              <a:t>System call changes mode to kernel, return from call resets it to user</a:t>
            </a:r>
          </a:p>
          <a:p>
            <a:pPr>
              <a:lnSpc>
                <a:spcPct val="90000"/>
              </a:lnSpc>
            </a:pPr>
            <a:r>
              <a:rPr lang="en-US" altLang="en-US" dirty="0"/>
              <a:t>Some instructions designated as </a:t>
            </a:r>
            <a:r>
              <a:rPr lang="en-US" altLang="en-US" b="1" dirty="0">
                <a:solidFill>
                  <a:srgbClr val="006699"/>
                </a:solidFill>
                <a:latin typeface="+mj-lt"/>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dirty="0"/>
          </a:p>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dirty="0">
                <a:solidFill>
                  <a:srgbClr val="006699"/>
                </a:solidFill>
                <a:latin typeface="+mj-lt"/>
              </a:rPr>
              <a:t>program counter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dirty="0">
                <a:solidFill>
                  <a:srgbClr val="006699"/>
                </a:solidFill>
                <a:latin typeface="+mj-lt"/>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237725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r>
              <a:rPr lang="en-US" altLang="en-US" dirty="0"/>
              <a:t/>
            </a:r>
            <a:br>
              <a:rPr lang="en-US" altLang="en-US" dirty="0"/>
            </a:br>
            <a:r>
              <a:rPr lang="en-US" altLang="en-US" dirty="0"/>
              <a:t/>
            </a:r>
            <a:br>
              <a:rPr lang="en-US" altLang="en-US" dirty="0"/>
            </a:br>
            <a:r>
              <a:rPr lang="en-US" altLang="en-US" dirty="0"/>
              <a:t/>
            </a:r>
            <a:br>
              <a:rPr lang="en-US" altLang="en-US" dirty="0"/>
            </a:br>
            <a:endParaRPr lang="en-US" altLang="en-US" dirty="0"/>
          </a:p>
          <a:p>
            <a:r>
              <a:rPr lang="en-US" altLang="en-US" dirty="0"/>
              <a:t>Multiprocessor environment must provide </a:t>
            </a:r>
            <a:r>
              <a:rPr lang="en-US" altLang="en-US" b="1" dirty="0">
                <a:solidFill>
                  <a:srgbClr val="006699"/>
                </a:solidFill>
                <a:latin typeface="+mj-lt"/>
              </a:rPr>
              <a:t>cache coherency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dirty="0">
                <a:solidFill>
                  <a:srgbClr val="006699"/>
                </a:solidFill>
                <a:latin typeface="+mj-lt"/>
              </a:rPr>
              <a:t>Protection</a:t>
            </a:r>
            <a:r>
              <a:rPr lang="en-US" altLang="en-US" b="1" dirty="0">
                <a:solidFill>
                  <a:srgbClr val="3366FF"/>
                </a:solidFill>
              </a:rPr>
              <a:t> </a:t>
            </a:r>
            <a:r>
              <a:rPr lang="en-US" altLang="en-US" dirty="0"/>
              <a:t>– any mechanism for controlling access of processes or users to resources defined by the OS</a:t>
            </a:r>
            <a:endParaRPr lang="en-US" altLang="en-US" sz="800" dirty="0"/>
          </a:p>
          <a:p>
            <a:pPr>
              <a:lnSpc>
                <a:spcPct val="90000"/>
              </a:lnSpc>
            </a:pPr>
            <a:r>
              <a:rPr lang="en-US" altLang="en-US" b="1" dirty="0">
                <a:solidFill>
                  <a:srgbClr val="006699"/>
                </a:solidFill>
                <a:latin typeface="+mj-lt"/>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dirty="0">
                <a:solidFill>
                  <a:srgbClr val="006699"/>
                </a:solidFill>
                <a:latin typeface="+mj-lt"/>
              </a:rPr>
              <a:t>user 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dirty="0">
                <a:solidFill>
                  <a:srgbClr val="006699"/>
                </a:solidFill>
                <a:latin typeface="+mj-lt"/>
              </a:rPr>
              <a:t>group ID</a:t>
            </a:r>
            <a:r>
              <a:rPr lang="en-US" altLang="en-US" dirty="0"/>
              <a:t>) allows set of users to be defined and controls managed, then also associated with each process, file</a:t>
            </a:r>
          </a:p>
          <a:p>
            <a:pPr lvl="1">
              <a:lnSpc>
                <a:spcPct val="90000"/>
              </a:lnSpc>
            </a:pPr>
            <a:r>
              <a:rPr lang="en-US" altLang="en-US" b="1" dirty="0">
                <a:solidFill>
                  <a:srgbClr val="006699"/>
                </a:solidFill>
                <a:latin typeface="+mj-lt"/>
              </a:rPr>
              <a:t>Privilege escalation </a:t>
            </a:r>
            <a:r>
              <a:rPr lang="en-US" altLang="en-US" dirty="0"/>
              <a:t>allows user to change to effective ID with more rights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dirty="0">
                <a:solidFill>
                  <a:srgbClr val="006699"/>
                </a:solidFill>
                <a:latin typeface="+mj-lt"/>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dirty="0">
                <a:solidFill>
                  <a:srgbClr val="006699"/>
                </a:solidFill>
                <a:latin typeface="+mj-lt"/>
              </a:rPr>
              <a:t>Interpretation</a:t>
            </a:r>
          </a:p>
          <a:p>
            <a:r>
              <a:rPr lang="en-US" altLang="en-US" b="1" dirty="0">
                <a:solidFill>
                  <a:srgbClr val="006699"/>
                </a:solidFill>
                <a:latin typeface="+mj-lt"/>
              </a:rPr>
              <a:t>Virtualization</a:t>
            </a:r>
            <a:r>
              <a:rPr lang="en-US" altLang="en-US" dirty="0"/>
              <a:t> – OS natively compiled for CPU, running </a:t>
            </a:r>
            <a:r>
              <a:rPr lang="en-US" altLang="en-US" b="1" dirty="0">
                <a:solidFill>
                  <a:srgbClr val="006699"/>
                </a:solidFill>
                <a:latin typeface="+mj-lt"/>
              </a:rPr>
              <a:t>guest</a:t>
            </a:r>
            <a:r>
              <a:rPr lang="en-US" altLang="en-US" dirty="0"/>
              <a:t> OSes  also natively compiled </a:t>
            </a:r>
          </a:p>
          <a:p>
            <a:pPr lvl="1"/>
            <a:r>
              <a:rPr lang="en-US" altLang="en-US" dirty="0"/>
              <a:t>Consider VMware running WinXP guests, each running applications, all on native WinXP </a:t>
            </a:r>
            <a:r>
              <a:rPr lang="en-US" altLang="en-US" b="1" dirty="0">
                <a:solidFill>
                  <a:srgbClr val="006699"/>
                </a:solidFill>
                <a:latin typeface="+mj-lt"/>
              </a:rPr>
              <a:t>host </a:t>
            </a:r>
            <a:r>
              <a:rPr lang="en-US" altLang="en-US" dirty="0"/>
              <a:t>OS</a:t>
            </a:r>
          </a:p>
          <a:p>
            <a:pPr lvl="1"/>
            <a:r>
              <a:rPr lang="en-US" altLang="en-US" b="1" dirty="0">
                <a:solidFill>
                  <a:srgbClr val="006699"/>
                </a:solidFill>
                <a:latin typeface="+mj-lt"/>
              </a:rPr>
              <a:t>VMM</a:t>
            </a:r>
            <a:r>
              <a:rPr lang="en-US" altLang="en-US" dirty="0"/>
              <a:t> (virtual machine Manager) provides virtualization services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1251856" y="123144"/>
            <a:ext cx="8015288" cy="617537"/>
          </a:xfrm>
        </p:spPr>
        <p:txBody>
          <a:bodyPr/>
          <a:lstStyle/>
          <a:p>
            <a:pPr eaLnBrk="1" hangingPunct="1"/>
            <a:r>
              <a:rPr lang="en-US" altLang="en-US" sz="2600" dirty="0"/>
              <a:t>What Does the Term Operating System Mean?</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dirty="0"/>
              <a:t>An operating system is “fill in the blanks”</a:t>
            </a:r>
          </a:p>
          <a:p>
            <a:r>
              <a:rPr lang="en-US" altLang="en-US" dirty="0"/>
              <a:t>What about:</a:t>
            </a:r>
          </a:p>
          <a:p>
            <a:pPr lvl="1"/>
            <a:r>
              <a:rPr lang="en-US" altLang="en-US" dirty="0"/>
              <a:t>Car </a:t>
            </a:r>
          </a:p>
          <a:p>
            <a:pPr lvl="1"/>
            <a:r>
              <a:rPr lang="en-US" altLang="en-US" dirty="0"/>
              <a:t>Airplane</a:t>
            </a:r>
          </a:p>
          <a:p>
            <a:pPr lvl="1"/>
            <a:r>
              <a:rPr lang="en-US" altLang="en-US" dirty="0"/>
              <a:t>Printer</a:t>
            </a:r>
          </a:p>
          <a:p>
            <a:pPr lvl="1"/>
            <a:r>
              <a:rPr lang="en-US" altLang="en-US" dirty="0"/>
              <a:t>Washing Machine</a:t>
            </a:r>
          </a:p>
          <a:p>
            <a:pPr lvl="1"/>
            <a:r>
              <a:rPr lang="en-US" altLang="en-US" dirty="0"/>
              <a:t>Toaster</a:t>
            </a:r>
          </a:p>
          <a:p>
            <a:pPr lvl="1"/>
            <a:r>
              <a:rPr lang="en-US" altLang="en-US" dirty="0"/>
              <a:t>Compiler</a:t>
            </a:r>
          </a:p>
          <a:p>
            <a:pPr lvl="1"/>
            <a:r>
              <a:rPr lang="en-US" altLang="en-US" dirty="0"/>
              <a:t>Etc.</a:t>
            </a:r>
          </a:p>
        </p:txBody>
      </p:sp>
    </p:spTree>
    <p:extLst>
      <p:ext uri="{BB962C8B-B14F-4D97-AF65-F5344CB8AC3E}">
        <p14:creationId xmlns:p14="http://schemas.microsoft.com/office/powerpoint/2010/main" val="13230378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dirty="0">
                <a:solidFill>
                  <a:srgbClr val="006699"/>
                </a:solidFill>
                <a:latin typeface="+mj-lt"/>
              </a:rPr>
              <a:t>Network</a:t>
            </a:r>
            <a:r>
              <a:rPr lang="en-US" altLang="en-US" dirty="0"/>
              <a:t> is a communications path, </a:t>
            </a:r>
            <a:r>
              <a:rPr lang="en-US" altLang="en-US" b="1" dirty="0">
                <a:solidFill>
                  <a:srgbClr val="006699"/>
                </a:solidFill>
                <a:latin typeface="+mj-lt"/>
              </a:rPr>
              <a:t>TCP/IP </a:t>
            </a:r>
            <a:r>
              <a:rPr lang="en-US" altLang="en-US" dirty="0"/>
              <a:t>most common</a:t>
            </a:r>
          </a:p>
          <a:p>
            <a:pPr lvl="2"/>
            <a:r>
              <a:rPr lang="en-US" altLang="en-US" b="1" dirty="0">
                <a:solidFill>
                  <a:srgbClr val="006699"/>
                </a:solidFill>
                <a:latin typeface="+mj-lt"/>
              </a:rPr>
              <a:t>Local Area Network </a:t>
            </a:r>
            <a:r>
              <a:rPr lang="en-US" altLang="en-US" dirty="0"/>
              <a:t>(</a:t>
            </a:r>
            <a:r>
              <a:rPr lang="en-US" altLang="en-US" b="1" dirty="0">
                <a:solidFill>
                  <a:srgbClr val="006699"/>
                </a:solidFill>
                <a:latin typeface="+mj-lt"/>
              </a:rPr>
              <a:t>LAN</a:t>
            </a:r>
            <a:r>
              <a:rPr lang="en-US" altLang="en-US" dirty="0"/>
              <a:t>)</a:t>
            </a:r>
          </a:p>
          <a:p>
            <a:pPr lvl="2"/>
            <a:r>
              <a:rPr lang="en-US" altLang="en-US" b="1" dirty="0">
                <a:solidFill>
                  <a:srgbClr val="006699"/>
                </a:solidFill>
                <a:latin typeface="+mj-lt"/>
              </a:rPr>
              <a:t>Wide Area Network </a:t>
            </a:r>
            <a:r>
              <a:rPr lang="en-US" altLang="en-US" dirty="0"/>
              <a:t>(</a:t>
            </a:r>
            <a:r>
              <a:rPr lang="en-US" altLang="en-US" b="1" dirty="0">
                <a:solidFill>
                  <a:srgbClr val="006699"/>
                </a:solidFill>
                <a:latin typeface="+mj-lt"/>
              </a:rPr>
              <a:t>WAN</a:t>
            </a:r>
            <a:r>
              <a:rPr lang="en-US" altLang="en-US" dirty="0"/>
              <a:t>)</a:t>
            </a:r>
          </a:p>
          <a:p>
            <a:pPr lvl="2"/>
            <a:r>
              <a:rPr lang="en-US" altLang="en-US" b="1" dirty="0">
                <a:solidFill>
                  <a:srgbClr val="006699"/>
                </a:solidFill>
                <a:latin typeface="+mj-lt"/>
              </a:rPr>
              <a:t>Metropolitan Area Network </a:t>
            </a:r>
            <a:r>
              <a:rPr lang="en-US" altLang="en-US" dirty="0"/>
              <a:t>(</a:t>
            </a:r>
            <a:r>
              <a:rPr lang="en-US" altLang="en-US" b="1" dirty="0">
                <a:solidFill>
                  <a:srgbClr val="006699"/>
                </a:solidFill>
                <a:latin typeface="+mj-lt"/>
              </a:rPr>
              <a:t>MAN</a:t>
            </a:r>
            <a:r>
              <a:rPr lang="en-US" altLang="en-US" dirty="0"/>
              <a:t>)</a:t>
            </a:r>
          </a:p>
          <a:p>
            <a:pPr lvl="2"/>
            <a:r>
              <a:rPr lang="en-US" altLang="en-US" b="1" dirty="0">
                <a:solidFill>
                  <a:srgbClr val="006699"/>
                </a:solidFill>
                <a:latin typeface="+mj-lt"/>
              </a:rPr>
              <a:t>Personal Area Network </a:t>
            </a:r>
            <a:r>
              <a:rPr lang="en-US" altLang="en-US" dirty="0"/>
              <a:t>(</a:t>
            </a:r>
            <a:r>
              <a:rPr lang="en-US" altLang="en-US" b="1" dirty="0">
                <a:solidFill>
                  <a:srgbClr val="006699"/>
                </a:solidFill>
                <a:latin typeface="+mj-lt"/>
              </a:rPr>
              <a:t>PAN</a:t>
            </a:r>
            <a:r>
              <a:rPr lang="en-US" altLang="en-US" dirty="0"/>
              <a:t>)</a:t>
            </a:r>
          </a:p>
          <a:p>
            <a:r>
              <a:rPr lang="en-US" altLang="en-US" b="1" dirty="0">
                <a:solidFill>
                  <a:srgbClr val="006699"/>
                </a:solidFill>
                <a:latin typeface="+mj-lt"/>
              </a:rPr>
              <a:t>Network Operating System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extLst>
      <p:ext uri="{BB962C8B-B14F-4D97-AF65-F5344CB8AC3E}">
        <p14:creationId xmlns:p14="http://schemas.microsoft.com/office/powerpoint/2010/main" val="38270844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676400" y="2888119"/>
            <a:ext cx="6660776" cy="1030738"/>
          </a:xfrm>
        </p:spPr>
        <p:txBody>
          <a:bodyPr/>
          <a:lstStyle/>
          <a:p>
            <a:pPr marL="457200" lvl="1" indent="0">
              <a:buNone/>
            </a:pPr>
            <a:r>
              <a:rPr lang="en-US" altLang="en-US" sz="3200" b="1" dirty="0">
                <a:solidFill>
                  <a:srgbClr val="006699"/>
                </a:solidFill>
                <a:latin typeface="+mj-lt"/>
              </a:rPr>
              <a:t>Computer System Architecture</a:t>
            </a:r>
          </a:p>
        </p:txBody>
      </p:sp>
    </p:spTree>
    <p:extLst>
      <p:ext uri="{BB962C8B-B14F-4D97-AF65-F5344CB8AC3E}">
        <p14:creationId xmlns:p14="http://schemas.microsoft.com/office/powerpoint/2010/main" val="6304112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dirty="0">
                <a:solidFill>
                  <a:srgbClr val="006699"/>
                </a:solidFill>
                <a:latin typeface="+mj-lt"/>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dirty="0">
                <a:solidFill>
                  <a:srgbClr val="006699"/>
                </a:solidFill>
                <a:latin typeface="+mj-lt"/>
              </a:rPr>
              <a:t>parallel systems</a:t>
            </a:r>
            <a:r>
              <a:rPr lang="en-US" altLang="en-US" dirty="0"/>
              <a:t>, </a:t>
            </a:r>
            <a:r>
              <a:rPr lang="en-US" altLang="en-US" b="1" dirty="0">
                <a:solidFill>
                  <a:srgbClr val="006699"/>
                </a:solidFill>
                <a:latin typeface="+mj-lt"/>
              </a:rPr>
              <a:t>tightly-coupled systems</a:t>
            </a:r>
          </a:p>
          <a:p>
            <a:pPr lvl="1"/>
            <a:r>
              <a:rPr lang="en-US" altLang="en-US" dirty="0"/>
              <a:t>Advantages include:</a:t>
            </a:r>
          </a:p>
          <a:p>
            <a:pPr marL="1200150" lvl="2" indent="-342900">
              <a:buFont typeface="Arial" panose="020B0604020202020204" pitchFamily="34" charset="0"/>
              <a:buAutoNum type="arabicPeriod"/>
            </a:pPr>
            <a:r>
              <a:rPr lang="en-US" altLang="en-US" b="1" dirty="0">
                <a:solidFill>
                  <a:srgbClr val="006699"/>
                </a:solidFill>
                <a:latin typeface="+mj-lt"/>
              </a:rPr>
              <a:t>Increased throughput</a:t>
            </a:r>
          </a:p>
          <a:p>
            <a:pPr marL="1200150" lvl="2" indent="-342900">
              <a:buFont typeface="Arial" panose="020B0604020202020204" pitchFamily="34" charset="0"/>
              <a:buAutoNum type="arabicPeriod"/>
            </a:pPr>
            <a:r>
              <a:rPr lang="en-US" altLang="en-US" b="1" dirty="0">
                <a:solidFill>
                  <a:srgbClr val="006699"/>
                </a:solidFill>
                <a:latin typeface="+mj-lt"/>
              </a:rPr>
              <a:t>Economy of scale</a:t>
            </a:r>
          </a:p>
          <a:p>
            <a:pPr marL="1200150" lvl="2" indent="-342900">
              <a:buFont typeface="Arial" panose="020B0604020202020204" pitchFamily="34" charset="0"/>
              <a:buAutoNum type="arabicPeriod"/>
            </a:pPr>
            <a:r>
              <a:rPr lang="en-US" altLang="en-US" b="1" dirty="0">
                <a:solidFill>
                  <a:srgbClr val="006699"/>
                </a:solidFill>
                <a:latin typeface="+mj-lt"/>
              </a:rPr>
              <a:t>Increased reliability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dirty="0">
                <a:solidFill>
                  <a:srgbClr val="006699"/>
                </a:solidFill>
                <a:latin typeface="+mj-lt"/>
              </a:rPr>
              <a:t>Asymmetric 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dirty="0">
                <a:solidFill>
                  <a:srgbClr val="006699"/>
                </a:solidFill>
                <a:latin typeface="+mj-lt"/>
              </a:rPr>
              <a:t>Symmetric Multiprocessing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6"/>
            <a:ext cx="6921313" cy="1216772"/>
          </a:xfrm>
        </p:spPr>
        <p:txBody>
          <a:bodyPr/>
          <a:lstStyle/>
          <a:p>
            <a:r>
              <a:rPr lang="en-US" altLang="en-US" sz="1800" dirty="0"/>
              <a:t>Multi-chip and </a:t>
            </a:r>
            <a:r>
              <a:rPr lang="en-US" altLang="en-US" sz="1800" b="1" dirty="0">
                <a:solidFill>
                  <a:srgbClr val="006699"/>
                </a:solidFill>
                <a:latin typeface="+mj-lt"/>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pPr lvl="1"/>
            <a:r>
              <a:rPr lang="en-US" altLang="en-US" dirty="0"/>
              <a:t>Usually sharing storage via a </a:t>
            </a:r>
            <a:r>
              <a:rPr lang="en-US" altLang="en-US" b="1" dirty="0">
                <a:solidFill>
                  <a:srgbClr val="006699"/>
                </a:solidFill>
                <a:latin typeface="+mj-lt"/>
              </a:rPr>
              <a:t>storage-area network </a:t>
            </a:r>
            <a:r>
              <a:rPr lang="en-US" altLang="en-US" dirty="0"/>
              <a:t>(</a:t>
            </a:r>
            <a:r>
              <a:rPr lang="en-US" altLang="en-US" b="1" dirty="0">
                <a:solidFill>
                  <a:srgbClr val="006699"/>
                </a:solidFill>
                <a:latin typeface="+mj-lt"/>
              </a:rPr>
              <a:t>SAN</a:t>
            </a:r>
            <a:r>
              <a:rPr lang="en-US" altLang="en-US" dirty="0"/>
              <a:t>)</a:t>
            </a:r>
          </a:p>
          <a:p>
            <a:pPr lvl="1"/>
            <a:r>
              <a:rPr lang="en-US" altLang="en-US" dirty="0"/>
              <a:t>Provides a </a:t>
            </a:r>
            <a:r>
              <a:rPr lang="en-US" altLang="en-US" b="1" dirty="0">
                <a:solidFill>
                  <a:srgbClr val="006699"/>
                </a:solidFill>
                <a:latin typeface="+mj-lt"/>
              </a:rPr>
              <a:t>high-availability</a:t>
            </a:r>
            <a:r>
              <a:rPr lang="en-US" altLang="en-US" b="1" dirty="0"/>
              <a:t> </a:t>
            </a:r>
            <a:r>
              <a:rPr lang="en-US" altLang="en-US" dirty="0"/>
              <a:t>service which survives failures</a:t>
            </a:r>
          </a:p>
          <a:p>
            <a:pPr lvl="2"/>
            <a:r>
              <a:rPr lang="en-US" altLang="en-US" b="1" dirty="0">
                <a:solidFill>
                  <a:srgbClr val="006699"/>
                </a:solidFill>
                <a:latin typeface="+mj-lt"/>
              </a:rPr>
              <a:t>Asymmetric clustering </a:t>
            </a:r>
            <a:r>
              <a:rPr lang="en-US" altLang="en-US" dirty="0"/>
              <a:t>has one machine in hot-standby mode</a:t>
            </a:r>
          </a:p>
          <a:p>
            <a:pPr lvl="2"/>
            <a:r>
              <a:rPr lang="en-US" altLang="en-US" b="1" dirty="0">
                <a:solidFill>
                  <a:srgbClr val="006699"/>
                </a:solidFill>
                <a:latin typeface="+mj-lt"/>
              </a:rPr>
              <a:t>Symmetric clustering </a:t>
            </a:r>
            <a:r>
              <a:rPr lang="en-US" altLang="en-US" dirty="0"/>
              <a:t>has multiple nodes running applications, monitoring each other</a:t>
            </a:r>
          </a:p>
          <a:p>
            <a:pPr lvl="1"/>
            <a:r>
              <a:rPr lang="en-US" altLang="en-US" dirty="0"/>
              <a:t>Some clusters are for </a:t>
            </a:r>
            <a:r>
              <a:rPr lang="en-US" altLang="en-US" b="1" dirty="0">
                <a:solidFill>
                  <a:srgbClr val="006699"/>
                </a:solidFill>
                <a:latin typeface="+mj-lt"/>
              </a:rPr>
              <a:t>high-performance computing </a:t>
            </a:r>
            <a:r>
              <a:rPr lang="en-US" altLang="en-US" dirty="0"/>
              <a:t>(</a:t>
            </a:r>
            <a:r>
              <a:rPr lang="en-US" altLang="en-US" b="1" dirty="0">
                <a:solidFill>
                  <a:srgbClr val="006699"/>
                </a:solidFill>
                <a:latin typeface="+mj-lt"/>
              </a:rPr>
              <a:t>HPC</a:t>
            </a:r>
            <a:r>
              <a:rPr lang="en-US" altLang="en-US" dirty="0"/>
              <a:t>)</a:t>
            </a:r>
          </a:p>
          <a:p>
            <a:pPr lvl="2"/>
            <a:r>
              <a:rPr lang="en-US" altLang="en-US" dirty="0"/>
              <a:t>Applications must be written to use </a:t>
            </a:r>
            <a:r>
              <a:rPr lang="en-US" altLang="en-US" b="1" dirty="0">
                <a:solidFill>
                  <a:srgbClr val="006699"/>
                </a:solidFill>
                <a:latin typeface="+mj-lt"/>
              </a:rPr>
              <a:t>parallelization</a:t>
            </a:r>
          </a:p>
          <a:p>
            <a:pPr lvl="1"/>
            <a:r>
              <a:rPr lang="en-US" altLang="en-US" dirty="0"/>
              <a:t>Some have</a:t>
            </a:r>
            <a:r>
              <a:rPr lang="en-US" altLang="en-US" b="1" dirty="0">
                <a:solidFill>
                  <a:srgbClr val="3366FF"/>
                </a:solidFill>
              </a:rPr>
              <a:t> </a:t>
            </a:r>
            <a:r>
              <a:rPr lang="en-US" altLang="en-US" b="1" dirty="0">
                <a:solidFill>
                  <a:srgbClr val="006699"/>
                </a:solidFill>
                <a:latin typeface="+mj-lt"/>
              </a:rPr>
              <a:t>distributed lock manager </a:t>
            </a:r>
            <a:r>
              <a:rPr lang="en-US" altLang="en-US" dirty="0"/>
              <a:t>(</a:t>
            </a:r>
            <a:r>
              <a:rPr lang="en-US" altLang="en-US" b="1" dirty="0">
                <a:solidFill>
                  <a:srgbClr val="006699"/>
                </a:solidFill>
                <a:latin typeface="+mj-lt"/>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1446306" y="2888119"/>
            <a:ext cx="7016376" cy="1030738"/>
          </a:xfrm>
        </p:spPr>
        <p:txBody>
          <a:bodyPr/>
          <a:lstStyle/>
          <a:p>
            <a:pPr marL="457200" lvl="1" indent="0">
              <a:buNone/>
            </a:pPr>
            <a:r>
              <a:rPr lang="en-US" altLang="en-US" sz="3200" b="1" dirty="0">
                <a:solidFill>
                  <a:srgbClr val="006699"/>
                </a:solidFill>
                <a:latin typeface="+mj-lt"/>
              </a:rPr>
              <a:t>Computer System Environments</a:t>
            </a:r>
          </a:p>
        </p:txBody>
      </p:sp>
    </p:spTree>
    <p:extLst>
      <p:ext uri="{BB962C8B-B14F-4D97-AF65-F5344CB8AC3E}">
        <p14:creationId xmlns:p14="http://schemas.microsoft.com/office/powerpoint/2010/main" val="2948303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Stand-alone general-purpose machines</a:t>
            </a:r>
          </a:p>
          <a:p>
            <a:r>
              <a:rPr lang="en-US" altLang="en-US" dirty="0"/>
              <a:t>But blurred as most systems interconnect with others (i.e., the Internet)</a:t>
            </a:r>
          </a:p>
          <a:p>
            <a:r>
              <a:rPr lang="en-US" altLang="en-US" b="1" dirty="0">
                <a:solidFill>
                  <a:srgbClr val="006699"/>
                </a:solidFill>
                <a:latin typeface="+mj-lt"/>
              </a:rPr>
              <a:t>Portals</a:t>
            </a:r>
            <a:r>
              <a:rPr lang="en-US" altLang="en-US" dirty="0"/>
              <a:t> provide web access to internal systems</a:t>
            </a:r>
          </a:p>
          <a:p>
            <a:r>
              <a:rPr lang="en-US" altLang="en-US" b="1" dirty="0">
                <a:solidFill>
                  <a:srgbClr val="006699"/>
                </a:solidFill>
                <a:latin typeface="+mj-lt"/>
              </a:rPr>
              <a:t>Network computers </a:t>
            </a:r>
            <a:r>
              <a:rPr lang="en-US" altLang="en-US" dirty="0"/>
              <a:t>(</a:t>
            </a:r>
            <a:r>
              <a:rPr lang="en-US" altLang="en-US" b="1" dirty="0">
                <a:solidFill>
                  <a:srgbClr val="006699"/>
                </a:solidFill>
                <a:latin typeface="+mj-lt"/>
              </a:rPr>
              <a:t>thin clients</a:t>
            </a:r>
            <a:r>
              <a:rPr lang="en-US" altLang="en-US" dirty="0"/>
              <a:t>) are like Web terminals</a:t>
            </a:r>
          </a:p>
          <a:p>
            <a:r>
              <a:rPr lang="en-US" altLang="en-US" dirty="0"/>
              <a:t>Mobile computers interconnect via </a:t>
            </a:r>
            <a:r>
              <a:rPr lang="en-US" altLang="en-US" b="1" dirty="0">
                <a:solidFill>
                  <a:srgbClr val="006699"/>
                </a:solidFill>
                <a:latin typeface="+mj-lt"/>
              </a:rPr>
              <a:t>wireless networks</a:t>
            </a:r>
          </a:p>
          <a:p>
            <a:r>
              <a:rPr lang="en-US" altLang="en-US" dirty="0"/>
              <a:t>Networking becoming ubiquitous – even home systems use </a:t>
            </a:r>
            <a:r>
              <a:rPr lang="en-US" altLang="en-US" b="1" dirty="0">
                <a:solidFill>
                  <a:srgbClr val="006699"/>
                </a:solidFill>
                <a:latin typeface="+mj-lt"/>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dirty="0">
                <a:solidFill>
                  <a:srgbClr val="006699"/>
                </a:solidFill>
                <a:latin typeface="+mj-lt"/>
              </a:rPr>
              <a:t>Apple iOS </a:t>
            </a:r>
            <a:r>
              <a:rPr lang="en-US" altLang="en-US" dirty="0"/>
              <a:t>and </a:t>
            </a:r>
            <a:r>
              <a:rPr lang="en-US" altLang="en-US" b="1" dirty="0">
                <a:solidFill>
                  <a:srgbClr val="006699"/>
                </a:solidFill>
                <a:latin typeface="+mj-lt"/>
              </a:rPr>
              <a:t>Google Android</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dirty="0"/>
              <a:t>Client 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Client-Server Computing</a:t>
            </a:r>
          </a:p>
          <a:p>
            <a:pPr lvl="1">
              <a:lnSpc>
                <a:spcPct val="90000"/>
              </a:lnSpc>
              <a:buSzPct val="80000"/>
            </a:pPr>
            <a:r>
              <a:rPr lang="en-US" altLang="en-US" dirty="0"/>
              <a:t>Dumb terminals supplanted by smart PCs</a:t>
            </a:r>
          </a:p>
          <a:p>
            <a:pPr lvl="1">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2">
              <a:lnSpc>
                <a:spcPct val="90000"/>
              </a:lnSpc>
            </a:pPr>
            <a:r>
              <a:rPr lang="en-US" altLang="en-US" b="1" dirty="0">
                <a:solidFill>
                  <a:srgbClr val="006699"/>
                </a:solidFill>
                <a:latin typeface="+mj-lt"/>
              </a:rPr>
              <a:t>Compute-server system </a:t>
            </a:r>
            <a:r>
              <a:rPr lang="en-US" altLang="en-US" dirty="0"/>
              <a:t>provides an interface to client to request services (i.e., database)</a:t>
            </a:r>
          </a:p>
          <a:p>
            <a:pPr lvl="2">
              <a:lnSpc>
                <a:spcPct val="90000"/>
              </a:lnSpc>
            </a:pPr>
            <a:r>
              <a:rPr lang="en-US" altLang="en-US" b="1" dirty="0">
                <a:solidFill>
                  <a:srgbClr val="006699"/>
                </a:solidFill>
                <a:latin typeface="+mj-lt"/>
              </a:rPr>
              <a:t>File-server system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 over IP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 (Cont.)</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dirty="0"/>
              <a:t>Many types</a:t>
            </a:r>
          </a:p>
          <a:p>
            <a:pPr lvl="1"/>
            <a:r>
              <a:rPr lang="en-US" altLang="en-US" b="1" kern="1200" dirty="0">
                <a:solidFill>
                  <a:srgbClr val="006699"/>
                </a:solidFill>
                <a:latin typeface="+mj-lt"/>
                <a:cs typeface="+mn-cs"/>
              </a:rPr>
              <a:t>Public cloud </a:t>
            </a:r>
            <a:r>
              <a:rPr lang="en-US" altLang="en-US" dirty="0"/>
              <a:t>– available via Internet to anyone willing to pay</a:t>
            </a:r>
          </a:p>
          <a:p>
            <a:pPr lvl="1"/>
            <a:r>
              <a:rPr lang="en-US" altLang="en-US" b="1" kern="1200" dirty="0">
                <a:solidFill>
                  <a:srgbClr val="006699"/>
                </a:solidFill>
                <a:latin typeface="+mj-lt"/>
                <a:cs typeface="+mn-cs"/>
              </a:rPr>
              <a:t>Private cloud </a:t>
            </a:r>
            <a:r>
              <a:rPr lang="en-US" altLang="en-US" dirty="0"/>
              <a:t>– run by a company for the company’s own use</a:t>
            </a:r>
          </a:p>
          <a:p>
            <a:pPr lvl="1"/>
            <a:r>
              <a:rPr lang="en-US" altLang="en-US" b="1" kern="1200" dirty="0">
                <a:solidFill>
                  <a:srgbClr val="006699"/>
                </a:solidFill>
                <a:latin typeface="+mj-lt"/>
                <a:cs typeface="+mn-cs"/>
              </a:rPr>
              <a:t>Hybrid cloud </a:t>
            </a:r>
            <a:r>
              <a:rPr lang="en-US" altLang="en-US" dirty="0"/>
              <a:t>– includes both public and private cloud components</a:t>
            </a:r>
          </a:p>
          <a:p>
            <a:pPr lvl="1"/>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pPr lvl="1"/>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pPr lvl="1"/>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OSes, plus VMMs,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220663"/>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 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233488"/>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 protection </a:t>
            </a:r>
            <a:r>
              <a:rPr lang="en-US" altLang="en-US" dirty="0">
                <a:solidFill>
                  <a:srgbClr val="000000"/>
                </a:solidFill>
              </a:rPr>
              <a:t>and </a:t>
            </a:r>
            <a:r>
              <a:rPr lang="en-US" altLang="en-US" b="1" kern="1200" dirty="0">
                <a:solidFill>
                  <a:srgbClr val="006699"/>
                </a:solidFill>
                <a:latin typeface="+mj-lt"/>
                <a:cs typeface="+mn-cs"/>
              </a:rPr>
              <a:t>Digital Rights Management </a:t>
            </a:r>
            <a:r>
              <a:rPr lang="en-US" altLang="en-US" dirty="0"/>
              <a:t>(</a:t>
            </a:r>
            <a:r>
              <a:rPr lang="en-US" altLang="en-US" b="1" kern="1200" dirty="0">
                <a:solidFill>
                  <a:srgbClr val="006699"/>
                </a:solidFill>
                <a:latin typeface="+mj-lt"/>
                <a:cs typeface="+mn-cs"/>
              </a:rPr>
              <a:t>DRM</a:t>
            </a:r>
            <a:r>
              <a:rPr lang="en-US" altLang="en-US" dirty="0"/>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 Software Foundation </a:t>
            </a:r>
            <a:r>
              <a:rPr lang="en-US" altLang="en-US" dirty="0">
                <a:solidFill>
                  <a:srgbClr val="000000"/>
                </a:solidFill>
              </a:rPr>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 Public License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dirty="0">
                <a:solidFill>
                  <a:srgbClr val="663300"/>
                </a:solidFill>
              </a:rPr>
              <a:t>http://gnu.org/philosophy/open-source-misses-the-point.html/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 UNIX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 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188065739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r>
              <a:rPr lang="en-US" altLang="en-US" sz="1800"/>
              <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3366FF"/>
                </a:solidFill>
              </a:rPr>
              <a:t>Bootstrap program</a:t>
            </a:r>
            <a:r>
              <a:rPr lang="en-US" altLang="en-US" dirty="0">
                <a:solidFill>
                  <a:srgbClr val="3366FF"/>
                </a:solidFill>
              </a:rPr>
              <a:t> </a:t>
            </a:r>
            <a:r>
              <a:rPr lang="en-US" altLang="en-US" dirty="0"/>
              <a:t>is loaded at power-up or reboot</a:t>
            </a:r>
          </a:p>
          <a:p>
            <a:pPr lvl="1"/>
            <a:r>
              <a:rPr lang="en-US" altLang="en-US" dirty="0"/>
              <a:t>Typically stored in ROM or EPROM, generally known as </a:t>
            </a:r>
            <a:r>
              <a:rPr lang="en-US" altLang="en-US" b="1" dirty="0">
                <a:solidFill>
                  <a:srgbClr val="3366FF"/>
                </a:solidFill>
              </a:rPr>
              <a:t>firmware</a:t>
            </a:r>
          </a:p>
          <a:p>
            <a:pPr lvl="1"/>
            <a:r>
              <a:rPr lang="en-US" altLang="en-US" dirty="0"/>
              <a:t>Initializes all aspects of system</a:t>
            </a:r>
          </a:p>
          <a:p>
            <a:pPr lvl="1"/>
            <a:r>
              <a:rPr lang="en-US" altLang="en-US" dirty="0"/>
              <a:t>Loads operating system kernel and starts execution</a:t>
            </a:r>
          </a:p>
        </p:txBody>
      </p:sp>
    </p:spTree>
    <p:extLst>
      <p:ext uri="{BB962C8B-B14F-4D97-AF65-F5344CB8AC3E}">
        <p14:creationId xmlns:p14="http://schemas.microsoft.com/office/powerpoint/2010/main" val="4284892011"/>
      </p:ext>
    </p:extLst>
  </p:cSld>
  <p:clrMapOvr>
    <a:masterClrMapping/>
  </p:clrMapOvr>
  <p:transition spd="slow"/>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dirty="0"/>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 performance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 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 allocator </a:t>
            </a:r>
            <a:r>
              <a:rPr lang="en-US" altLang="en-US" dirty="0"/>
              <a:t>and </a:t>
            </a:r>
            <a:r>
              <a:rPr lang="en-US" altLang="en-US" b="1" dirty="0">
                <a:solidFill>
                  <a:srgbClr val="006699"/>
                </a:solidFill>
                <a:latin typeface="+mj-lt"/>
              </a:rPr>
              <a:t>control program </a:t>
            </a:r>
            <a:r>
              <a:rPr lang="en-US" altLang="en-US" dirty="0"/>
              <a:t>making efficient use of HW and managing execution of user programs</a:t>
            </a:r>
          </a:p>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11662</TotalTime>
  <Words>4302</Words>
  <Application>Microsoft Office PowerPoint</Application>
  <PresentationFormat>On-screen Show (4:3)</PresentationFormat>
  <Paragraphs>531</Paragraphs>
  <Slides>76</Slides>
  <Notes>63</Notes>
  <HiddenSlides>2</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76</vt:i4>
      </vt:variant>
    </vt:vector>
  </HeadingPairs>
  <TitlesOfParts>
    <vt:vector size="90" baseType="lpstr">
      <vt:lpstr>ＭＳ Ｐゴシック</vt:lpstr>
      <vt:lpstr>ＭＳ Ｐゴシック</vt:lpstr>
      <vt:lpstr>Arial</vt:lpstr>
      <vt:lpstr>Calibri</vt:lpstr>
      <vt:lpstr>Courier New</vt:lpstr>
      <vt:lpstr>Helvetica</vt:lpstr>
      <vt:lpstr>Monotype Sorts</vt:lpstr>
      <vt:lpstr>Times New Roman</vt:lpstr>
      <vt:lpstr>Verdana</vt:lpstr>
      <vt:lpstr>Webdings</vt:lpstr>
      <vt:lpstr>Wingdings</vt:lpstr>
      <vt:lpstr>Wingdings 3</vt:lpstr>
      <vt:lpstr>os-8</vt:lpstr>
      <vt:lpstr>Office Theme</vt:lpstr>
      <vt:lpstr>Chương 1: Mở đầu</vt:lpstr>
      <vt:lpstr>Ghi chú về bản quyền</vt:lpstr>
      <vt:lpstr>Chapter 1: Introduction</vt:lpstr>
      <vt:lpstr>Objectives</vt:lpstr>
      <vt:lpstr>What Does the Term Operating System Mean?</vt:lpstr>
      <vt:lpstr>What is an Operating System?</vt:lpstr>
      <vt:lpstr>Computer System Structure</vt:lpstr>
      <vt:lpstr>Abstract View of Components of Computer</vt:lpstr>
      <vt:lpstr>What Operating Systems Do</vt:lpstr>
      <vt:lpstr>Defining Operating Systems</vt:lpstr>
      <vt:lpstr>Operating System Definition</vt:lpstr>
      <vt:lpstr>PowerPoint Presentation</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PowerPoint Presentation</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PowerPoint Presentation</vt:lpstr>
      <vt:lpstr>Computer-System Architecture</vt:lpstr>
      <vt:lpstr>Symmetric Multiprocessing Architecture</vt:lpstr>
      <vt:lpstr>Dual-Core Design</vt:lpstr>
      <vt:lpstr>Non-Uniform Memory Access System</vt:lpstr>
      <vt:lpstr>Clustered Systems</vt:lpstr>
      <vt:lpstr>Clustered Systems</vt:lpstr>
      <vt:lpstr>PC Motherboard</vt:lpstr>
      <vt:lpstr>PowerPoint Presentation</vt:lpstr>
      <vt:lpstr>Computing Environments</vt:lpstr>
      <vt:lpstr>Traditional</vt:lpstr>
      <vt:lpstr>Mobile</vt:lpstr>
      <vt:lpstr>Client Server</vt:lpstr>
      <vt:lpstr>Peer-to-Peer</vt:lpstr>
      <vt:lpstr>Cloud Computing</vt:lpstr>
      <vt:lpstr>Cloud Computing (Cont.)</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Computer Startup</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Tran Trung Tin</cp:lastModifiedBy>
  <cp:revision>255</cp:revision>
  <cp:lastPrinted>2001-06-14T13:58:17Z</cp:lastPrinted>
  <dcterms:created xsi:type="dcterms:W3CDTF">2011-01-13T23:43:38Z</dcterms:created>
  <dcterms:modified xsi:type="dcterms:W3CDTF">2020-07-31T04:12:47Z</dcterms:modified>
</cp:coreProperties>
</file>

<file path=docProps/thumbnail.jpeg>
</file>